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4"/>
    <p:sldMasterId id="2147483666" r:id="rId5"/>
    <p:sldMasterId id="2147483698" r:id="rId6"/>
    <p:sldMasterId id="2147483686" r:id="rId7"/>
    <p:sldMasterId id="2147483682" r:id="rId8"/>
    <p:sldMasterId id="2147483670" r:id="rId9"/>
    <p:sldMasterId id="2147483648" r:id="rId10"/>
    <p:sldMasterId id="2147483662" r:id="rId11"/>
  </p:sldMasterIdLst>
  <p:notesMasterIdLst>
    <p:notesMasterId r:id="rId43"/>
  </p:notesMasterIdLst>
  <p:sldIdLst>
    <p:sldId id="256" r:id="rId12"/>
    <p:sldId id="298" r:id="rId13"/>
    <p:sldId id="257" r:id="rId14"/>
    <p:sldId id="260" r:id="rId15"/>
    <p:sldId id="1021" r:id="rId16"/>
    <p:sldId id="305" r:id="rId17"/>
    <p:sldId id="1056" r:id="rId18"/>
    <p:sldId id="1005" r:id="rId19"/>
    <p:sldId id="1043" r:id="rId20"/>
    <p:sldId id="274" r:id="rId21"/>
    <p:sldId id="1041" r:id="rId22"/>
    <p:sldId id="532" r:id="rId23"/>
    <p:sldId id="1047" r:id="rId24"/>
    <p:sldId id="1048" r:id="rId25"/>
    <p:sldId id="1042" r:id="rId26"/>
    <p:sldId id="1049" r:id="rId27"/>
    <p:sldId id="1046" r:id="rId28"/>
    <p:sldId id="1044" r:id="rId29"/>
    <p:sldId id="1051" r:id="rId30"/>
    <p:sldId id="1003" r:id="rId31"/>
    <p:sldId id="1050" r:id="rId32"/>
    <p:sldId id="1052" r:id="rId33"/>
    <p:sldId id="1053" r:id="rId34"/>
    <p:sldId id="1054" r:id="rId35"/>
    <p:sldId id="1055" r:id="rId36"/>
    <p:sldId id="1057" r:id="rId37"/>
    <p:sldId id="1060" r:id="rId38"/>
    <p:sldId id="1061" r:id="rId39"/>
    <p:sldId id="1062" r:id="rId40"/>
    <p:sldId id="1059" r:id="rId41"/>
    <p:sldId id="259" r:id="rId42"/>
  </p:sldIdLst>
  <p:sldSz cx="9144000" cy="5143500" type="screen16x9"/>
  <p:notesSz cx="6858000" cy="9144000"/>
  <p:embeddedFontLst>
    <p:embeddedFont>
      <p:font typeface="Open Sans" panose="020B0606030504020204" pitchFamily="34" charset="0"/>
      <p:regular r:id="rId44"/>
      <p:bold r:id="rId45"/>
      <p:italic r:id="rId46"/>
      <p:boldItalic r:id="rId47"/>
    </p:embeddedFont>
    <p:embeddedFont>
      <p:font typeface="Open Sans Extrabold" panose="020B0906030804020204" pitchFamily="34" charset="0"/>
      <p:bold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B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090CD2-C24C-67A7-AF57-A868E23A50B4}" v="2" dt="2026-03-16T16:50:37.2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06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font" Target="fonts/font4.fntdata"/><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font" Target="fonts/font2.fntdata"/><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font" Target="fonts/font1.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font" Target="fonts/font3.fntdata"/><Relationship Id="rId20" Type="http://schemas.openxmlformats.org/officeDocument/2006/relationships/slide" Target="slides/slide9.xml"/><Relationship Id="rId41" Type="http://schemas.openxmlformats.org/officeDocument/2006/relationships/slide" Target="slides/slide30.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ha Cross" userId="S::natasha.cross@cawandsworth.org::07574f68-9bae-427e-8dfd-11f15594d7b9" providerId="AD" clId="Web-{05090CD2-C24C-67A7-AF57-A868E23A50B4}"/>
    <pc:docChg chg="modSld">
      <pc:chgData name="Natasha Cross" userId="S::natasha.cross@cawandsworth.org::07574f68-9bae-427e-8dfd-11f15594d7b9" providerId="AD" clId="Web-{05090CD2-C24C-67A7-AF57-A868E23A50B4}" dt="2026-03-16T16:50:37.205" v="1"/>
      <pc:docMkLst>
        <pc:docMk/>
      </pc:docMkLst>
      <pc:sldChg chg="modSp">
        <pc:chgData name="Natasha Cross" userId="S::natasha.cross@cawandsworth.org::07574f68-9bae-427e-8dfd-11f15594d7b9" providerId="AD" clId="Web-{05090CD2-C24C-67A7-AF57-A868E23A50B4}" dt="2026-03-16T16:50:37.205" v="1"/>
        <pc:sldMkLst>
          <pc:docMk/>
          <pc:sldMk cId="1247787243" sldId="532"/>
        </pc:sldMkLst>
        <pc:graphicFrameChg chg="mod modGraphic">
          <ac:chgData name="Natasha Cross" userId="S::natasha.cross@cawandsworth.org::07574f68-9bae-427e-8dfd-11f15594d7b9" providerId="AD" clId="Web-{05090CD2-C24C-67A7-AF57-A868E23A50B4}" dt="2026-03-16T16:50:37.205" v="1"/>
          <ac:graphicFrameMkLst>
            <pc:docMk/>
            <pc:sldMk cId="1247787243" sldId="532"/>
            <ac:graphicFrameMk id="4" creationId="{8BDADABC-FB01-E669-C059-5672677FB98A}"/>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rgbClr val="000000"/>
              </a:buClr>
              <a:buSzPts val="1400"/>
              <a:buFont typeface="Calibri"/>
              <a:buNone/>
              <a:defRPr sz="12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txBody>
          <a:bodyPr/>
          <a:lstStyle/>
          <a:p>
            <a:endParaRPr lang="en-GB"/>
          </a:p>
        </p:txBody>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Font typeface="Arial"/>
              <a:buNone/>
              <a:defRPr sz="1800" b="0" i="0" u="none" strike="noStrike" cap="none"/>
            </a:lvl1pPr>
            <a:lvl2pPr marL="914400" marR="0" lvl="1" indent="-228600" algn="l" rtl="0">
              <a:spcBef>
                <a:spcPts val="0"/>
              </a:spcBef>
              <a:spcAft>
                <a:spcPts val="0"/>
              </a:spcAft>
              <a:buSzPts val="1400"/>
              <a:buFont typeface="Arial"/>
              <a:buNone/>
              <a:defRPr sz="1800" b="0" i="0" u="none" strike="noStrike" cap="none"/>
            </a:lvl2pPr>
            <a:lvl3pPr marL="1371600" marR="0" lvl="2" indent="-228600" algn="l" rtl="0">
              <a:spcBef>
                <a:spcPts val="0"/>
              </a:spcBef>
              <a:spcAft>
                <a:spcPts val="0"/>
              </a:spcAft>
              <a:buSzPts val="1400"/>
              <a:buFont typeface="Arial"/>
              <a:buNone/>
              <a:defRPr sz="1800" b="0" i="0" u="none" strike="noStrike" cap="none"/>
            </a:lvl3pPr>
            <a:lvl4pPr marL="1828800" marR="0" lvl="3" indent="-228600" algn="l" rtl="0">
              <a:spcBef>
                <a:spcPts val="0"/>
              </a:spcBef>
              <a:spcAft>
                <a:spcPts val="0"/>
              </a:spcAft>
              <a:buSzPts val="1400"/>
              <a:buFont typeface="Arial"/>
              <a:buNone/>
              <a:defRPr sz="1800" b="0" i="0" u="none" strike="noStrike" cap="none"/>
            </a:lvl4pPr>
            <a:lvl5pPr marL="2286000" marR="0" lvl="4" indent="-228600" algn="l" rtl="0">
              <a:spcBef>
                <a:spcPts val="0"/>
              </a:spcBef>
              <a:spcAft>
                <a:spcPts val="0"/>
              </a:spcAft>
              <a:buSzPts val="1400"/>
              <a:buFont typeface="Arial"/>
              <a:buNone/>
              <a:defRPr sz="1800" b="0" i="0" u="none" strike="noStrike" cap="none"/>
            </a:lvl5pPr>
            <a:lvl6pPr marL="2743200" marR="0" lvl="5" indent="-228600" algn="l" rtl="0">
              <a:spcBef>
                <a:spcPts val="0"/>
              </a:spcBef>
              <a:spcAft>
                <a:spcPts val="0"/>
              </a:spcAft>
              <a:buSzPts val="1400"/>
              <a:buFont typeface="Arial"/>
              <a:buNone/>
              <a:defRPr sz="1800" b="0" i="0" u="none" strike="noStrike" cap="none"/>
            </a:lvl6pPr>
            <a:lvl7pPr marL="3200400" marR="0" lvl="6" indent="-228600" algn="l" rtl="0">
              <a:spcBef>
                <a:spcPts val="0"/>
              </a:spcBef>
              <a:spcAft>
                <a:spcPts val="0"/>
              </a:spcAft>
              <a:buSzPts val="1400"/>
              <a:buFont typeface="Arial"/>
              <a:buNone/>
              <a:defRPr sz="1800" b="0" i="0" u="none" strike="noStrike" cap="none"/>
            </a:lvl7pPr>
            <a:lvl8pPr marL="3657600" marR="0" lvl="7" indent="-228600" algn="l" rtl="0">
              <a:spcBef>
                <a:spcPts val="0"/>
              </a:spcBef>
              <a:spcAft>
                <a:spcPts val="0"/>
              </a:spcAft>
              <a:buSzPts val="1400"/>
              <a:buFont typeface="Arial"/>
              <a:buNone/>
              <a:defRPr sz="1800" b="0" i="0" u="none" strike="noStrike" cap="none"/>
            </a:lvl8pPr>
            <a:lvl9pPr marL="4114800" marR="0" lvl="8" indent="-228600" algn="l" rtl="0">
              <a:spcBef>
                <a:spcPts val="0"/>
              </a:spcBef>
              <a:spcAft>
                <a:spcPts val="0"/>
              </a:spcAft>
              <a:buSzPts val="1400"/>
              <a:buFont typeface="Arial"/>
              <a:buNone/>
              <a:defRPr sz="1800" b="0" i="0" u="none" strike="noStrike" cap="none"/>
            </a:lvl9pPr>
          </a:lstStyle>
          <a:p>
            <a:endParaRPr/>
          </a:p>
        </p:txBody>
      </p:sp>
      <p:sp>
        <p:nvSpPr>
          <p:cNvPr id="7" name="Google Shape;7;n"/>
          <p:cNvSpPr txBox="1">
            <a:spLocks noGrp="1"/>
          </p:cNvSpPr>
          <p:nvPr>
            <p:ph type="ftr" idx="11"/>
          </p:nvPr>
        </p:nvSpPr>
        <p:spPr>
          <a:xfrm>
            <a:off x="0" y="8685211"/>
            <a:ext cx="2971799" cy="4572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1"/>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gland.shelter.org.uk/get_advice/housing_benefit_and_local_housing_allowance/what_is_housing_benefit/understanding_housing_benefi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a:p>
        </p:txBody>
      </p:sp>
      <p:sp>
        <p:nvSpPr>
          <p:cNvPr id="89" name="Google Shape;8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5AAB76-C889-415D-9C3F-3C06352EB223}" type="slidenum">
              <a:rPr lang="en-GB" smtClean="0"/>
              <a:t>11</a:t>
            </a:fld>
            <a:endParaRPr lang="en-GB"/>
          </a:p>
        </p:txBody>
      </p:sp>
    </p:spTree>
    <p:extLst>
      <p:ext uri="{BB962C8B-B14F-4D97-AF65-F5344CB8AC3E}">
        <p14:creationId xmlns:p14="http://schemas.microsoft.com/office/powerpoint/2010/main" val="3978721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a:spcBef>
                <a:spcPct val="20000"/>
              </a:spcBef>
            </a:pPr>
            <a:r>
              <a:rPr lang="en-GB" dirty="0"/>
              <a:t>Benefits included in the cap:</a:t>
            </a:r>
            <a:endParaRPr lang="en-US" dirty="0"/>
          </a:p>
          <a:p>
            <a:pPr marL="285750" indent="-285750">
              <a:spcBef>
                <a:spcPct val="20000"/>
              </a:spcBef>
              <a:buFont typeface="Arial"/>
              <a:buChar char="•"/>
            </a:pPr>
            <a:r>
              <a:rPr lang="en-GB" dirty="0">
                <a:hlinkClick r:id="rId3"/>
              </a:rPr>
              <a:t>housing benefit</a:t>
            </a:r>
            <a:r>
              <a:rPr lang="en-GB" dirty="0"/>
              <a:t> (unless you live in supported housing)</a:t>
            </a:r>
            <a:endParaRPr lang="en-US" dirty="0"/>
          </a:p>
          <a:p>
            <a:pPr marL="285750" indent="-285750">
              <a:spcBef>
                <a:spcPct val="20000"/>
              </a:spcBef>
              <a:buFont typeface="Arial"/>
              <a:buChar char="•"/>
            </a:pPr>
            <a:r>
              <a:rPr lang="en-GB" dirty="0"/>
              <a:t>income support</a:t>
            </a:r>
            <a:endParaRPr lang="en-US" dirty="0"/>
          </a:p>
          <a:p>
            <a:pPr marL="285750" indent="-285750">
              <a:spcBef>
                <a:spcPct val="20000"/>
              </a:spcBef>
              <a:buFont typeface="Arial"/>
              <a:buChar char="•"/>
            </a:pPr>
            <a:r>
              <a:rPr lang="en-GB" dirty="0"/>
              <a:t>jobseeker's allowance</a:t>
            </a:r>
            <a:endParaRPr lang="en-US" dirty="0"/>
          </a:p>
          <a:p>
            <a:pPr marL="285750" indent="-285750">
              <a:spcBef>
                <a:spcPct val="20000"/>
              </a:spcBef>
              <a:buFont typeface="Arial"/>
              <a:buChar char="•"/>
            </a:pPr>
            <a:r>
              <a:rPr lang="en-GB" dirty="0"/>
              <a:t>employment and support allowance (unless you are in the support group)</a:t>
            </a:r>
            <a:endParaRPr lang="en-US" dirty="0"/>
          </a:p>
          <a:p>
            <a:pPr marL="285750" indent="-285750">
              <a:spcBef>
                <a:spcPct val="20000"/>
              </a:spcBef>
              <a:buFont typeface="Arial"/>
              <a:buChar char="•"/>
            </a:pPr>
            <a:r>
              <a:rPr lang="en-GB" dirty="0"/>
              <a:t>incapacity benefit</a:t>
            </a:r>
            <a:endParaRPr lang="en-US" dirty="0"/>
          </a:p>
          <a:p>
            <a:pPr marL="285750" indent="-285750">
              <a:spcBef>
                <a:spcPct val="20000"/>
              </a:spcBef>
              <a:buFont typeface="Arial"/>
              <a:buChar char="•"/>
            </a:pPr>
            <a:r>
              <a:rPr lang="en-GB" dirty="0"/>
              <a:t>child benefit and child tax credits</a:t>
            </a:r>
            <a:endParaRPr lang="en-US" dirty="0"/>
          </a:p>
          <a:p>
            <a:pPr marL="285750" indent="-285750">
              <a:spcBef>
                <a:spcPct val="20000"/>
              </a:spcBef>
              <a:buFont typeface="Arial"/>
              <a:buChar char="•"/>
            </a:pPr>
            <a:r>
              <a:rPr lang="en-GB" dirty="0"/>
              <a:t>guardian's allowance</a:t>
            </a:r>
            <a:endParaRPr lang="en-US" dirty="0"/>
          </a:p>
          <a:p>
            <a:pPr marL="285750" indent="-285750">
              <a:spcBef>
                <a:spcPct val="20000"/>
              </a:spcBef>
              <a:buFont typeface="Arial"/>
              <a:buChar char="•"/>
            </a:pPr>
            <a:r>
              <a:rPr lang="en-GB" dirty="0"/>
              <a:t>carer's allowance</a:t>
            </a:r>
            <a:endParaRPr lang="en-US" dirty="0"/>
          </a:p>
          <a:p>
            <a:pPr marL="285750" indent="-285750">
              <a:spcBef>
                <a:spcPct val="20000"/>
              </a:spcBef>
              <a:buFont typeface="Arial"/>
              <a:buChar char="•"/>
            </a:pPr>
            <a:r>
              <a:rPr lang="en-GB" dirty="0"/>
              <a:t>maternity benefits and widows </a:t>
            </a:r>
            <a:endParaRPr lang="en-US" dirty="0"/>
          </a:p>
          <a:p>
            <a:pPr marL="285750" indent="-285750">
              <a:spcBef>
                <a:spcPct val="20000"/>
              </a:spcBef>
              <a:buFont typeface="Arial"/>
              <a:buChar char="•"/>
            </a:pPr>
            <a:r>
              <a:rPr lang="en-GB" dirty="0"/>
              <a:t>universal credit</a:t>
            </a:r>
            <a:endParaRPr lang="en-GB" dirty="0">
              <a:cs typeface="Calibri"/>
            </a:endParaRPr>
          </a:p>
          <a:p>
            <a:pPr>
              <a:buFont typeface="Arial"/>
              <a:buChar char="•"/>
            </a:pPr>
            <a:endParaRPr lang="en-GB" dirty="0">
              <a:cs typeface="Calibri"/>
            </a:endParaRPr>
          </a:p>
          <a:p>
            <a:r>
              <a:rPr lang="en-GB" dirty="0">
                <a:cs typeface="Calibri"/>
              </a:rPr>
              <a:t>Exceptions:</a:t>
            </a:r>
          </a:p>
          <a:p>
            <a:pPr marL="171450" indent="-171450">
              <a:buFont typeface="Arial"/>
              <a:buChar char="•"/>
            </a:pPr>
            <a:r>
              <a:rPr lang="en-GB" dirty="0">
                <a:cs typeface="Calibri"/>
              </a:rPr>
              <a:t>LCWRA</a:t>
            </a:r>
          </a:p>
          <a:p>
            <a:pPr marL="171450" indent="-171450">
              <a:buFont typeface="Arial"/>
              <a:buChar char="•"/>
            </a:pPr>
            <a:r>
              <a:rPr lang="en-GB" dirty="0">
                <a:cs typeface="Calibri"/>
              </a:rPr>
              <a:t>UC as a Carer</a:t>
            </a:r>
          </a:p>
          <a:p>
            <a:pPr marL="171450" indent="-171450">
              <a:buFont typeface="Arial"/>
              <a:buChar char="•"/>
            </a:pPr>
            <a:r>
              <a:rPr lang="en-GB" dirty="0">
                <a:cs typeface="Calibri"/>
              </a:rPr>
              <a:t>Get WTC</a:t>
            </a:r>
          </a:p>
          <a:p>
            <a:pPr marL="171450" indent="-171450">
              <a:buFont typeface="Arial"/>
              <a:buChar char="•"/>
            </a:pPr>
            <a:r>
              <a:rPr lang="en-GB" dirty="0">
                <a:cs typeface="Calibri"/>
              </a:rPr>
              <a:t>Single or couple earning over £658 net</a:t>
            </a:r>
            <a:endParaRPr lang="en-GB" dirty="0"/>
          </a:p>
          <a:p>
            <a:pPr marL="171450" indent="-171450">
              <a:buFont typeface="Arial"/>
              <a:buChar char="•"/>
            </a:pPr>
            <a:r>
              <a:rPr lang="en-GB" dirty="0">
                <a:cs typeface="Calibri"/>
              </a:rPr>
              <a:t>PIP</a:t>
            </a:r>
          </a:p>
          <a:p>
            <a:pPr marL="171450" indent="-171450">
              <a:buFont typeface="Arial"/>
              <a:buChar char="•"/>
            </a:pPr>
            <a:r>
              <a:rPr lang="en-GB" dirty="0">
                <a:cs typeface="Calibri"/>
              </a:rPr>
              <a:t>Carers Allowance</a:t>
            </a:r>
          </a:p>
          <a:p>
            <a:pPr marL="171450" indent="-171450">
              <a:buFont typeface="Arial"/>
              <a:buChar char="•"/>
            </a:pPr>
            <a:r>
              <a:rPr lang="en-GB" dirty="0">
                <a:cs typeface="Calibri"/>
              </a:rPr>
              <a:t>State pension age</a:t>
            </a:r>
          </a:p>
          <a:p>
            <a:pPr marL="171450" indent="-171450">
              <a:buFont typeface="Arial"/>
              <a:buChar char="•"/>
            </a:pPr>
            <a:endParaRPr lang="en-GB" dirty="0">
              <a:cs typeface="Calibri"/>
            </a:endParaRPr>
          </a:p>
          <a:p>
            <a:pPr marL="171450" indent="-171450">
              <a:buFont typeface="Arial"/>
              <a:buChar char="•"/>
            </a:pPr>
            <a:r>
              <a:rPr lang="en-GB" dirty="0">
                <a:cs typeface="Calibri"/>
              </a:rPr>
              <a:t>9m grace period for UC if just lost job or earning reduced.</a:t>
            </a:r>
          </a:p>
          <a:p>
            <a:pPr marL="171450" indent="-171450">
              <a:buFont typeface="Arial"/>
              <a:buChar char="•"/>
            </a:pPr>
            <a:endParaRPr lang="en-GB" dirty="0">
              <a:cs typeface="Calibri"/>
            </a:endParaRPr>
          </a:p>
          <a:p>
            <a:pPr marL="171450" indent="-171450">
              <a:buFont typeface="Arial"/>
              <a:buChar char="•"/>
            </a:pPr>
            <a:r>
              <a:rPr lang="en-GB">
                <a:ea typeface="Calibri"/>
                <a:cs typeface="Calibri"/>
              </a:rPr>
              <a:t>Rates only increased in 2023 for first time </a:t>
            </a:r>
            <a:endParaRPr lang="en-GB" dirty="0">
              <a:ea typeface="Calibri"/>
              <a:cs typeface="Calibri"/>
            </a:endParaRPr>
          </a:p>
          <a:p>
            <a:endParaRPr lang="en-GB" dirty="0">
              <a:cs typeface="Calibri"/>
            </a:endParaRPr>
          </a:p>
          <a:p>
            <a:pPr marL="285750" indent="-285750">
              <a:spcBef>
                <a:spcPct val="20000"/>
              </a:spcBef>
              <a:buFont typeface="Arial"/>
              <a:buChar char="•"/>
            </a:pPr>
            <a:endParaRPr lang="en-GB"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4B22124-D671-FF4B-BCFC-3D493F4414BF}" type="slidenum">
              <a:rPr lang="en-US" smtClean="0"/>
              <a:t>12</a:t>
            </a:fld>
            <a:endParaRPr lang="en-US"/>
          </a:p>
        </p:txBody>
      </p:sp>
    </p:spTree>
    <p:extLst>
      <p:ext uri="{BB962C8B-B14F-4D97-AF65-F5344CB8AC3E}">
        <p14:creationId xmlns:p14="http://schemas.microsoft.com/office/powerpoint/2010/main" val="54146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5AAB76-C889-415D-9C3F-3C06352EB223}" type="slidenum">
              <a:rPr lang="en-GB" smtClean="0"/>
              <a:t>13</a:t>
            </a:fld>
            <a:endParaRPr lang="en-GB"/>
          </a:p>
        </p:txBody>
      </p:sp>
    </p:spTree>
    <p:extLst>
      <p:ext uri="{BB962C8B-B14F-4D97-AF65-F5344CB8AC3E}">
        <p14:creationId xmlns:p14="http://schemas.microsoft.com/office/powerpoint/2010/main" val="486606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5AAB76-C889-415D-9C3F-3C06352EB223}" type="slidenum">
              <a:rPr lang="en-GB" smtClean="0"/>
              <a:t>14</a:t>
            </a:fld>
            <a:endParaRPr lang="en-GB"/>
          </a:p>
        </p:txBody>
      </p:sp>
    </p:spTree>
    <p:extLst>
      <p:ext uri="{BB962C8B-B14F-4D97-AF65-F5344CB8AC3E}">
        <p14:creationId xmlns:p14="http://schemas.microsoft.com/office/powerpoint/2010/main" val="3515433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5AAB76-C889-415D-9C3F-3C06352EB223}" type="slidenum">
              <a:rPr lang="en-GB" smtClean="0"/>
              <a:t>15</a:t>
            </a:fld>
            <a:endParaRPr lang="en-GB"/>
          </a:p>
        </p:txBody>
      </p:sp>
    </p:spTree>
    <p:extLst>
      <p:ext uri="{BB962C8B-B14F-4D97-AF65-F5344CB8AC3E}">
        <p14:creationId xmlns:p14="http://schemas.microsoft.com/office/powerpoint/2010/main" val="74211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5AAB76-C889-415D-9C3F-3C06352EB223}" type="slidenum">
              <a:rPr lang="en-GB" smtClean="0"/>
              <a:t>16</a:t>
            </a:fld>
            <a:endParaRPr lang="en-GB"/>
          </a:p>
        </p:txBody>
      </p:sp>
    </p:spTree>
    <p:extLst>
      <p:ext uri="{BB962C8B-B14F-4D97-AF65-F5344CB8AC3E}">
        <p14:creationId xmlns:p14="http://schemas.microsoft.com/office/powerpoint/2010/main" val="2706062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5AAB76-C889-415D-9C3F-3C06352EB223}" type="slidenum">
              <a:rPr lang="en-GB" smtClean="0"/>
              <a:t>18</a:t>
            </a:fld>
            <a:endParaRPr lang="en-GB"/>
          </a:p>
        </p:txBody>
      </p:sp>
    </p:spTree>
    <p:extLst>
      <p:ext uri="{BB962C8B-B14F-4D97-AF65-F5344CB8AC3E}">
        <p14:creationId xmlns:p14="http://schemas.microsoft.com/office/powerpoint/2010/main" val="1160079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5AAB76-C889-415D-9C3F-3C06352EB223}" type="slidenum">
              <a:rPr lang="en-GB" smtClean="0"/>
              <a:t>19</a:t>
            </a:fld>
            <a:endParaRPr lang="en-GB"/>
          </a:p>
        </p:txBody>
      </p:sp>
    </p:spTree>
    <p:extLst>
      <p:ext uri="{BB962C8B-B14F-4D97-AF65-F5344CB8AC3E}">
        <p14:creationId xmlns:p14="http://schemas.microsoft.com/office/powerpoint/2010/main" val="1119908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5AAB76-C889-415D-9C3F-3C06352EB223}" type="slidenum">
              <a:rPr lang="en-GB" smtClean="0"/>
              <a:t>21</a:t>
            </a:fld>
            <a:endParaRPr lang="en-GB"/>
          </a:p>
        </p:txBody>
      </p:sp>
    </p:spTree>
    <p:extLst>
      <p:ext uri="{BB962C8B-B14F-4D97-AF65-F5344CB8AC3E}">
        <p14:creationId xmlns:p14="http://schemas.microsoft.com/office/powerpoint/2010/main" val="2371987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5AAB76-C889-415D-9C3F-3C06352EB223}" type="slidenum">
              <a:rPr lang="en-GB" smtClean="0"/>
              <a:t>22</a:t>
            </a:fld>
            <a:endParaRPr lang="en-GB"/>
          </a:p>
        </p:txBody>
      </p:sp>
    </p:spTree>
    <p:extLst>
      <p:ext uri="{BB962C8B-B14F-4D97-AF65-F5344CB8AC3E}">
        <p14:creationId xmlns:p14="http://schemas.microsoft.com/office/powerpoint/2010/main" val="4026793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GB"/>
          </a:p>
        </p:txBody>
      </p:sp>
      <p:sp>
        <p:nvSpPr>
          <p:cNvPr id="97" name="Google Shape;9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endParaRPr sz="1800" b="0" i="0" u="none" strike="noStrike" cap="none"/>
          </a:p>
        </p:txBody>
      </p:sp>
      <p:sp>
        <p:nvSpPr>
          <p:cNvPr id="98" name="Google Shape;98;p8:notes"/>
          <p:cNvSpPr txBox="1"/>
          <p:nvPr/>
        </p:nvSpPr>
        <p:spPr>
          <a:xfrm>
            <a:off x="3884612" y="8685211"/>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a:p>
        </p:txBody>
      </p:sp>
    </p:spTree>
    <p:extLst>
      <p:ext uri="{BB962C8B-B14F-4D97-AF65-F5344CB8AC3E}">
        <p14:creationId xmlns:p14="http://schemas.microsoft.com/office/powerpoint/2010/main" val="1675717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5AAB76-C889-415D-9C3F-3C06352EB223}" type="slidenum">
              <a:rPr lang="en-GB" smtClean="0"/>
              <a:t>23</a:t>
            </a:fld>
            <a:endParaRPr lang="en-GB"/>
          </a:p>
        </p:txBody>
      </p:sp>
    </p:spTree>
    <p:extLst>
      <p:ext uri="{BB962C8B-B14F-4D97-AF65-F5344CB8AC3E}">
        <p14:creationId xmlns:p14="http://schemas.microsoft.com/office/powerpoint/2010/main" val="104232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5AAB76-C889-415D-9C3F-3C06352EB223}" type="slidenum">
              <a:rPr lang="en-GB" smtClean="0"/>
              <a:t>24</a:t>
            </a:fld>
            <a:endParaRPr lang="en-GB"/>
          </a:p>
        </p:txBody>
      </p:sp>
    </p:spTree>
    <p:extLst>
      <p:ext uri="{BB962C8B-B14F-4D97-AF65-F5344CB8AC3E}">
        <p14:creationId xmlns:p14="http://schemas.microsoft.com/office/powerpoint/2010/main" val="2854911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5AAB76-C889-415D-9C3F-3C06352EB223}" type="slidenum">
              <a:rPr lang="en-GB" smtClean="0"/>
              <a:t>25</a:t>
            </a:fld>
            <a:endParaRPr lang="en-GB"/>
          </a:p>
        </p:txBody>
      </p:sp>
    </p:spTree>
    <p:extLst>
      <p:ext uri="{BB962C8B-B14F-4D97-AF65-F5344CB8AC3E}">
        <p14:creationId xmlns:p14="http://schemas.microsoft.com/office/powerpoint/2010/main" val="16284861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05309-8A85-D2E0-EC4C-C6B5589195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057675-ED64-64CB-3B67-F0002861E3B9}"/>
              </a:ext>
            </a:extLst>
          </p:cNvPr>
          <p:cNvSpPr>
            <a:spLocks noGrp="1" noRot="1" noChangeAspect="1"/>
          </p:cNvSpPr>
          <p:nvPr>
            <p:ph type="sldImg"/>
          </p:nvPr>
        </p:nvSpPr>
        <p:spPr>
          <a:xfrm>
            <a:off x="419100" y="703263"/>
            <a:ext cx="6248400" cy="3514725"/>
          </a:xfrm>
        </p:spPr>
        <p:txBody>
          <a:bodyPr/>
          <a:lstStyle/>
          <a:p>
            <a:endParaRPr lang="en-GB"/>
          </a:p>
        </p:txBody>
      </p:sp>
      <p:sp>
        <p:nvSpPr>
          <p:cNvPr id="3" name="Notes Placeholder 2">
            <a:extLst>
              <a:ext uri="{FF2B5EF4-FFF2-40B4-BE49-F238E27FC236}">
                <a16:creationId xmlns:a16="http://schemas.microsoft.com/office/drawing/2014/main" id="{A7B06D87-A9C3-F75D-C8AB-31806675B1D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AC03EE1-83BC-4ED6-9B10-49587F07B625}"/>
              </a:ext>
            </a:extLst>
          </p:cNvPr>
          <p:cNvSpPr>
            <a:spLocks noGrp="1"/>
          </p:cNvSpPr>
          <p:nvPr>
            <p:ph type="sldNum" sz="quarter" idx="10"/>
          </p:nvPr>
        </p:nvSpPr>
        <p:spPr/>
        <p:txBody>
          <a:bodyPr/>
          <a:lstStyle/>
          <a:p>
            <a:fld id="{0B5AAB76-C889-415D-9C3F-3C06352EB223}" type="slidenum">
              <a:rPr lang="en-GB" smtClean="0"/>
              <a:t>27</a:t>
            </a:fld>
            <a:endParaRPr lang="en-GB"/>
          </a:p>
        </p:txBody>
      </p:sp>
    </p:spTree>
    <p:extLst>
      <p:ext uri="{BB962C8B-B14F-4D97-AF65-F5344CB8AC3E}">
        <p14:creationId xmlns:p14="http://schemas.microsoft.com/office/powerpoint/2010/main" val="3848330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8CC72-718C-30AE-A509-FB7BCA52E7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BF3CB-287A-386C-5823-006D2E6F0351}"/>
              </a:ext>
            </a:extLst>
          </p:cNvPr>
          <p:cNvSpPr>
            <a:spLocks noGrp="1" noRot="1" noChangeAspect="1"/>
          </p:cNvSpPr>
          <p:nvPr>
            <p:ph type="sldImg"/>
          </p:nvPr>
        </p:nvSpPr>
        <p:spPr>
          <a:xfrm>
            <a:off x="419100" y="703263"/>
            <a:ext cx="6248400" cy="3514725"/>
          </a:xfrm>
        </p:spPr>
        <p:txBody>
          <a:bodyPr/>
          <a:lstStyle/>
          <a:p>
            <a:endParaRPr lang="en-GB"/>
          </a:p>
        </p:txBody>
      </p:sp>
      <p:sp>
        <p:nvSpPr>
          <p:cNvPr id="3" name="Notes Placeholder 2">
            <a:extLst>
              <a:ext uri="{FF2B5EF4-FFF2-40B4-BE49-F238E27FC236}">
                <a16:creationId xmlns:a16="http://schemas.microsoft.com/office/drawing/2014/main" id="{907BE564-3B33-AC62-6942-7D8AF2AE28D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502E3AE-100F-37EE-635D-F55D9BEEE2DF}"/>
              </a:ext>
            </a:extLst>
          </p:cNvPr>
          <p:cNvSpPr>
            <a:spLocks noGrp="1"/>
          </p:cNvSpPr>
          <p:nvPr>
            <p:ph type="sldNum" sz="quarter" idx="10"/>
          </p:nvPr>
        </p:nvSpPr>
        <p:spPr/>
        <p:txBody>
          <a:bodyPr/>
          <a:lstStyle/>
          <a:p>
            <a:fld id="{0B5AAB76-C889-415D-9C3F-3C06352EB223}" type="slidenum">
              <a:rPr lang="en-GB" smtClean="0"/>
              <a:t>28</a:t>
            </a:fld>
            <a:endParaRPr lang="en-GB"/>
          </a:p>
        </p:txBody>
      </p:sp>
    </p:spTree>
    <p:extLst>
      <p:ext uri="{BB962C8B-B14F-4D97-AF65-F5344CB8AC3E}">
        <p14:creationId xmlns:p14="http://schemas.microsoft.com/office/powerpoint/2010/main" val="2513483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CA119-722E-5645-2195-8A0D347674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46D05E-BBFB-8C7B-5798-E7492B09CB65}"/>
              </a:ext>
            </a:extLst>
          </p:cNvPr>
          <p:cNvSpPr>
            <a:spLocks noGrp="1" noRot="1" noChangeAspect="1"/>
          </p:cNvSpPr>
          <p:nvPr>
            <p:ph type="sldImg"/>
          </p:nvPr>
        </p:nvSpPr>
        <p:spPr>
          <a:xfrm>
            <a:off x="419100" y="703263"/>
            <a:ext cx="6248400" cy="3514725"/>
          </a:xfrm>
        </p:spPr>
        <p:txBody>
          <a:bodyPr/>
          <a:lstStyle/>
          <a:p>
            <a:endParaRPr lang="en-GB"/>
          </a:p>
        </p:txBody>
      </p:sp>
      <p:sp>
        <p:nvSpPr>
          <p:cNvPr id="3" name="Notes Placeholder 2">
            <a:extLst>
              <a:ext uri="{FF2B5EF4-FFF2-40B4-BE49-F238E27FC236}">
                <a16:creationId xmlns:a16="http://schemas.microsoft.com/office/drawing/2014/main" id="{87C1E3A5-EEB1-74D9-54E9-54AC47E1F76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87B0C6F-BBE6-3DD6-82E1-CA7A138ED7F2}"/>
              </a:ext>
            </a:extLst>
          </p:cNvPr>
          <p:cNvSpPr>
            <a:spLocks noGrp="1"/>
          </p:cNvSpPr>
          <p:nvPr>
            <p:ph type="sldNum" sz="quarter" idx="10"/>
          </p:nvPr>
        </p:nvSpPr>
        <p:spPr/>
        <p:txBody>
          <a:bodyPr/>
          <a:lstStyle/>
          <a:p>
            <a:fld id="{0B5AAB76-C889-415D-9C3F-3C06352EB223}" type="slidenum">
              <a:rPr lang="en-GB" smtClean="0"/>
              <a:t>29</a:t>
            </a:fld>
            <a:endParaRPr lang="en-GB"/>
          </a:p>
        </p:txBody>
      </p:sp>
    </p:spTree>
    <p:extLst>
      <p:ext uri="{BB962C8B-B14F-4D97-AF65-F5344CB8AC3E}">
        <p14:creationId xmlns:p14="http://schemas.microsoft.com/office/powerpoint/2010/main" val="605020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76CD6B5D-81A7-A974-D2BA-BD2D647F0F6E}"/>
            </a:ext>
          </a:extLst>
        </p:cNvPr>
        <p:cNvGrpSpPr/>
        <p:nvPr/>
      </p:nvGrpSpPr>
      <p:grpSpPr>
        <a:xfrm>
          <a:off x="0" y="0"/>
          <a:ext cx="0" cy="0"/>
          <a:chOff x="0" y="0"/>
          <a:chExt cx="0" cy="0"/>
        </a:xfrm>
      </p:grpSpPr>
      <p:sp>
        <p:nvSpPr>
          <p:cNvPr id="103" name="Google Shape;103;p11:notes">
            <a:extLst>
              <a:ext uri="{FF2B5EF4-FFF2-40B4-BE49-F238E27FC236}">
                <a16:creationId xmlns:a16="http://schemas.microsoft.com/office/drawing/2014/main" id="{A33184DD-7181-E59B-902F-92CF81989B7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a:p>
        </p:txBody>
      </p:sp>
      <p:sp>
        <p:nvSpPr>
          <p:cNvPr id="104" name="Google Shape;104;p11:notes">
            <a:extLst>
              <a:ext uri="{FF2B5EF4-FFF2-40B4-BE49-F238E27FC236}">
                <a16:creationId xmlns:a16="http://schemas.microsoft.com/office/drawing/2014/main" id="{D09535E0-14D6-684C-8C44-E6345EB73C8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txBody>
          <a:bodyPr/>
          <a:lstStyle/>
          <a:p>
            <a:endParaRPr lang="en-GB"/>
          </a:p>
        </p:txBody>
      </p:sp>
    </p:spTree>
    <p:extLst>
      <p:ext uri="{BB962C8B-B14F-4D97-AF65-F5344CB8AC3E}">
        <p14:creationId xmlns:p14="http://schemas.microsoft.com/office/powerpoint/2010/main" val="367554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a:p>
        </p:txBody>
      </p:sp>
      <p:sp>
        <p:nvSpPr>
          <p:cNvPr id="110" name="Google Shape;11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GB"/>
          </a:p>
        </p:txBody>
      </p:sp>
      <p:sp>
        <p:nvSpPr>
          <p:cNvPr id="97" name="Google Shape;9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endParaRPr sz="1800" b="0" i="0" u="none" strike="noStrike" cap="none"/>
          </a:p>
        </p:txBody>
      </p:sp>
      <p:sp>
        <p:nvSpPr>
          <p:cNvPr id="98" name="Google Shape;98;p8:notes"/>
          <p:cNvSpPr txBox="1"/>
          <p:nvPr/>
        </p:nvSpPr>
        <p:spPr>
          <a:xfrm>
            <a:off x="3884612" y="8685211"/>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5AAB76-C889-415D-9C3F-3C06352EB223}" type="slidenum">
              <a:rPr lang="en-GB" smtClean="0"/>
              <a:t>4</a:t>
            </a:fld>
            <a:endParaRPr lang="en-GB"/>
          </a:p>
        </p:txBody>
      </p:sp>
    </p:spTree>
    <p:extLst>
      <p:ext uri="{BB962C8B-B14F-4D97-AF65-F5344CB8AC3E}">
        <p14:creationId xmlns:p14="http://schemas.microsoft.com/office/powerpoint/2010/main" val="1150447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85801" y="4367147"/>
            <a:ext cx="5486400" cy="4137296"/>
          </a:xfrm>
          <a:prstGeom prst="rect">
            <a:avLst/>
          </a:prstGeom>
          <a:noFill/>
          <a:ln>
            <a:noFill/>
          </a:ln>
        </p:spPr>
        <p:txBody>
          <a:bodyPr spcFirstLastPara="1" wrap="square" lIns="91425" tIns="91425" rIns="91425" bIns="91425" anchor="t" anchorCtr="0">
            <a:noAutofit/>
          </a:bodyPr>
          <a:lstStyle/>
          <a:p>
            <a:endParaRPr sz="1800" b="0" i="0" u="none" strike="noStrike" cap="none" dirty="0"/>
          </a:p>
        </p:txBody>
      </p:sp>
      <p:sp>
        <p:nvSpPr>
          <p:cNvPr id="104" name="Google Shape;104;p11:notes"/>
          <p:cNvSpPr>
            <a:spLocks noGrp="1" noRot="1" noChangeAspect="1"/>
          </p:cNvSpPr>
          <p:nvPr>
            <p:ph type="sldImg" idx="2"/>
          </p:nvPr>
        </p:nvSpPr>
        <p:spPr>
          <a:xfrm>
            <a:off x="366713" y="690563"/>
            <a:ext cx="6124575" cy="34464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txBody>
          <a:bodyPr/>
          <a:lstStyle/>
          <a:p>
            <a:endParaRPr lang="en-GB"/>
          </a:p>
        </p:txBody>
      </p:sp>
    </p:spTree>
    <p:extLst>
      <p:ext uri="{BB962C8B-B14F-4D97-AF65-F5344CB8AC3E}">
        <p14:creationId xmlns:p14="http://schemas.microsoft.com/office/powerpoint/2010/main" val="3707653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5AAB76-C889-415D-9C3F-3C06352EB223}" type="slidenum">
              <a:rPr lang="en-GB" smtClean="0"/>
              <a:t>6</a:t>
            </a:fld>
            <a:endParaRPr lang="en-GB"/>
          </a:p>
        </p:txBody>
      </p:sp>
    </p:spTree>
    <p:extLst>
      <p:ext uri="{BB962C8B-B14F-4D97-AF65-F5344CB8AC3E}">
        <p14:creationId xmlns:p14="http://schemas.microsoft.com/office/powerpoint/2010/main" val="963257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txBody>
          <a:bodyPr/>
          <a:lstStyle/>
          <a:p>
            <a:endParaRPr lang="en-GB"/>
          </a:p>
        </p:txBody>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4B22124-D671-FF4B-BCFC-3D493F4414BF}"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19517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5AAB76-C889-415D-9C3F-3C06352EB223}" type="slidenum">
              <a:rPr lang="en-GB" smtClean="0"/>
              <a:t>9</a:t>
            </a:fld>
            <a:endParaRPr lang="en-GB"/>
          </a:p>
        </p:txBody>
      </p:sp>
    </p:spTree>
    <p:extLst>
      <p:ext uri="{BB962C8B-B14F-4D97-AF65-F5344CB8AC3E}">
        <p14:creationId xmlns:p14="http://schemas.microsoft.com/office/powerpoint/2010/main" val="1049453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5AAB76-C889-415D-9C3F-3C06352EB223}" type="slidenum">
              <a:rPr lang="en-GB" smtClean="0"/>
              <a:t>10</a:t>
            </a:fld>
            <a:endParaRPr lang="en-GB"/>
          </a:p>
        </p:txBody>
      </p:sp>
    </p:spTree>
    <p:extLst>
      <p:ext uri="{BB962C8B-B14F-4D97-AF65-F5344CB8AC3E}">
        <p14:creationId xmlns:p14="http://schemas.microsoft.com/office/powerpoint/2010/main" val="1047584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Heritage cover slide">
  <p:cSld name="Heritage cover slide">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157161" y="215900"/>
            <a:ext cx="5424486" cy="2270124"/>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4" name="Google Shape;14;p2"/>
          <p:cNvSpPr txBox="1">
            <a:spLocks noGrp="1"/>
          </p:cNvSpPr>
          <p:nvPr>
            <p:ph type="body" idx="1"/>
          </p:nvPr>
        </p:nvSpPr>
        <p:spPr>
          <a:xfrm>
            <a:off x="5775160" y="3923632"/>
            <a:ext cx="3195052" cy="1038224"/>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988CC4E-5D32-47CA-8A07-73C585C14B58}" type="datetimeFigureOut">
              <a:rPr lang="en-GB" smtClean="0"/>
              <a:t>16/03/2026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0ABB92-E7D7-4CF7-95DF-0EF3183DBEBE}" type="slidenum">
              <a:rPr lang="en-GB" smtClean="0"/>
              <a:t>‹#›</a:t>
            </a:fld>
            <a:endParaRPr lang="en-GB"/>
          </a:p>
        </p:txBody>
      </p:sp>
    </p:spTree>
    <p:extLst>
      <p:ext uri="{BB962C8B-B14F-4D97-AF65-F5344CB8AC3E}">
        <p14:creationId xmlns:p14="http://schemas.microsoft.com/office/powerpoint/2010/main" val="798185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88CC4E-5D32-47CA-8A07-73C585C14B58}" type="datetimeFigureOut">
              <a:rPr lang="en-GB" smtClean="0"/>
              <a:t>16/03/2026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0ABB92-E7D7-4CF7-95DF-0EF3183DBEBE}" type="slidenum">
              <a:rPr lang="en-GB" smtClean="0"/>
              <a:t>‹#›</a:t>
            </a:fld>
            <a:endParaRPr lang="en-GB"/>
          </a:p>
        </p:txBody>
      </p:sp>
    </p:spTree>
    <p:extLst>
      <p:ext uri="{BB962C8B-B14F-4D97-AF65-F5344CB8AC3E}">
        <p14:creationId xmlns:p14="http://schemas.microsoft.com/office/powerpoint/2010/main" val="81295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8CC4E-5D32-47CA-8A07-73C585C14B58}" type="datetimeFigureOut">
              <a:rPr lang="en-GB" smtClean="0"/>
              <a:t>16/03/2026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0ABB92-E7D7-4CF7-95DF-0EF3183DBEBE}" type="slidenum">
              <a:rPr lang="en-GB" smtClean="0"/>
              <a:t>‹#›</a:t>
            </a:fld>
            <a:endParaRPr lang="en-GB"/>
          </a:p>
        </p:txBody>
      </p:sp>
    </p:spTree>
    <p:extLst>
      <p:ext uri="{BB962C8B-B14F-4D97-AF65-F5344CB8AC3E}">
        <p14:creationId xmlns:p14="http://schemas.microsoft.com/office/powerpoint/2010/main" val="1079163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1"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988CC4E-5D32-47CA-8A07-73C585C14B58}" type="datetimeFigureOut">
              <a:rPr lang="en-GB" smtClean="0"/>
              <a:t>16/03/2026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0ABB92-E7D7-4CF7-95DF-0EF3183DBEBE}" type="slidenum">
              <a:rPr lang="en-GB" smtClean="0"/>
              <a:t>‹#›</a:t>
            </a:fld>
            <a:endParaRPr lang="en-GB"/>
          </a:p>
        </p:txBody>
      </p:sp>
    </p:spTree>
    <p:extLst>
      <p:ext uri="{BB962C8B-B14F-4D97-AF65-F5344CB8AC3E}">
        <p14:creationId xmlns:p14="http://schemas.microsoft.com/office/powerpoint/2010/main" val="2800532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988CC4E-5D32-47CA-8A07-73C585C14B58}" type="datetimeFigureOut">
              <a:rPr lang="en-GB" smtClean="0"/>
              <a:t>16/03/2026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0ABB92-E7D7-4CF7-95DF-0EF3183DBEBE}" type="slidenum">
              <a:rPr lang="en-GB" smtClean="0"/>
              <a:t>‹#›</a:t>
            </a:fld>
            <a:endParaRPr lang="en-GB"/>
          </a:p>
        </p:txBody>
      </p:sp>
    </p:spTree>
    <p:extLst>
      <p:ext uri="{BB962C8B-B14F-4D97-AF65-F5344CB8AC3E}">
        <p14:creationId xmlns:p14="http://schemas.microsoft.com/office/powerpoint/2010/main" val="3129130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8CC4E-5D32-47CA-8A07-73C585C14B58}" type="datetimeFigureOut">
              <a:rPr lang="en-GB" smtClean="0"/>
              <a:t>16/03/2026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0ABB92-E7D7-4CF7-95DF-0EF3183DBEBE}" type="slidenum">
              <a:rPr lang="en-GB" smtClean="0"/>
              <a:t>‹#›</a:t>
            </a:fld>
            <a:endParaRPr lang="en-GB"/>
          </a:p>
        </p:txBody>
      </p:sp>
    </p:spTree>
    <p:extLst>
      <p:ext uri="{BB962C8B-B14F-4D97-AF65-F5344CB8AC3E}">
        <p14:creationId xmlns:p14="http://schemas.microsoft.com/office/powerpoint/2010/main" val="1812782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8CC4E-5D32-47CA-8A07-73C585C14B58}" type="datetimeFigureOut">
              <a:rPr lang="en-GB" smtClean="0"/>
              <a:t>16/03/2026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0ABB92-E7D7-4CF7-95DF-0EF3183DBEBE}" type="slidenum">
              <a:rPr lang="en-GB" smtClean="0"/>
              <a:t>‹#›</a:t>
            </a:fld>
            <a:endParaRPr lang="en-GB"/>
          </a:p>
        </p:txBody>
      </p:sp>
    </p:spTree>
    <p:extLst>
      <p:ext uri="{BB962C8B-B14F-4D97-AF65-F5344CB8AC3E}">
        <p14:creationId xmlns:p14="http://schemas.microsoft.com/office/powerpoint/2010/main" val="503364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text with silhouet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Text Placeholder 9"/>
          <p:cNvSpPr>
            <a:spLocks noGrp="1"/>
          </p:cNvSpPr>
          <p:nvPr>
            <p:ph type="body" sz="quarter" idx="10"/>
          </p:nvPr>
        </p:nvSpPr>
        <p:spPr>
          <a:xfrm>
            <a:off x="457201" y="1232298"/>
            <a:ext cx="4050804" cy="363974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p:cNvSpPr>
            <a:spLocks noGrp="1"/>
          </p:cNvSpPr>
          <p:nvPr>
            <p:ph type="pic" sz="quarter" idx="12" hasCustomPrompt="1"/>
          </p:nvPr>
        </p:nvSpPr>
        <p:spPr>
          <a:xfrm>
            <a:off x="4640264" y="1232298"/>
            <a:ext cx="4046537" cy="3639740"/>
          </a:xfrm>
        </p:spPr>
        <p:txBody>
          <a:bodyPr/>
          <a:lstStyle>
            <a:lvl1pPr>
              <a:defRPr baseline="0"/>
            </a:lvl1pPr>
          </a:lstStyle>
          <a:p>
            <a:r>
              <a:rPr lang="en-US"/>
              <a:t>Insert your picture here </a:t>
            </a:r>
          </a:p>
        </p:txBody>
      </p:sp>
    </p:spTree>
    <p:extLst>
      <p:ext uri="{BB962C8B-B14F-4D97-AF65-F5344CB8AC3E}">
        <p14:creationId xmlns:p14="http://schemas.microsoft.com/office/powerpoint/2010/main" val="1117206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bullet points with silhouet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Text Placeholder 9"/>
          <p:cNvSpPr>
            <a:spLocks noGrp="1"/>
          </p:cNvSpPr>
          <p:nvPr>
            <p:ph type="body" sz="quarter" idx="10"/>
          </p:nvPr>
        </p:nvSpPr>
        <p:spPr>
          <a:xfrm>
            <a:off x="457201" y="1232298"/>
            <a:ext cx="4050804" cy="363974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Picture Placeholder 5"/>
          <p:cNvSpPr>
            <a:spLocks noGrp="1"/>
          </p:cNvSpPr>
          <p:nvPr>
            <p:ph type="pic" sz="quarter" idx="12" hasCustomPrompt="1"/>
          </p:nvPr>
        </p:nvSpPr>
        <p:spPr>
          <a:xfrm>
            <a:off x="4640264" y="1232298"/>
            <a:ext cx="4046537" cy="3639740"/>
          </a:xfrm>
        </p:spPr>
        <p:txBody>
          <a:bodyPr/>
          <a:lstStyle>
            <a:lvl1pPr>
              <a:defRPr baseline="0"/>
            </a:lvl1pPr>
          </a:lstStyle>
          <a:p>
            <a:r>
              <a:rPr lang="en-US"/>
              <a:t>Insert your picture here </a:t>
            </a:r>
          </a:p>
        </p:txBody>
      </p:sp>
    </p:spTree>
    <p:extLst>
      <p:ext uri="{BB962C8B-B14F-4D97-AF65-F5344CB8AC3E}">
        <p14:creationId xmlns:p14="http://schemas.microsoft.com/office/powerpoint/2010/main" val="170708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Text Placeholder 9"/>
          <p:cNvSpPr>
            <a:spLocks noGrp="1"/>
          </p:cNvSpPr>
          <p:nvPr>
            <p:ph type="body" sz="quarter" idx="10"/>
          </p:nvPr>
        </p:nvSpPr>
        <p:spPr>
          <a:xfrm>
            <a:off x="457201" y="1232298"/>
            <a:ext cx="4050804" cy="363974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hart Placeholder 5"/>
          <p:cNvSpPr>
            <a:spLocks noGrp="1"/>
          </p:cNvSpPr>
          <p:nvPr>
            <p:ph type="chart" sz="quarter" idx="13"/>
          </p:nvPr>
        </p:nvSpPr>
        <p:spPr>
          <a:xfrm>
            <a:off x="4640264" y="1232298"/>
            <a:ext cx="4046537" cy="3639740"/>
          </a:xfrm>
        </p:spPr>
        <p:txBody>
          <a:bodyPr/>
          <a:lstStyle/>
          <a:p>
            <a:endParaRPr lang="en-US"/>
          </a:p>
        </p:txBody>
      </p:sp>
    </p:spTree>
    <p:extLst>
      <p:ext uri="{BB962C8B-B14F-4D97-AF65-F5344CB8AC3E}">
        <p14:creationId xmlns:p14="http://schemas.microsoft.com/office/powerpoint/2010/main" val="2242724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content slide">
  <p:cSld name="Text content slide">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214610"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Open Sans"/>
              <a:buNone/>
              <a:defRPr sz="32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0" name="Google Shape;20;p4"/>
          <p:cNvSpPr txBox="1">
            <a:spLocks noGrp="1"/>
          </p:cNvSpPr>
          <p:nvPr>
            <p:ph type="body" idx="1"/>
          </p:nvPr>
        </p:nvSpPr>
        <p:spPr>
          <a:xfrm>
            <a:off x="214610" y="1200150"/>
            <a:ext cx="4109100" cy="33942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2pPr>
            <a:lvl3pPr marL="1371600" marR="0" lvl="2"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3pPr>
            <a:lvl4pPr marL="1828800" marR="0" lvl="3"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4pPr>
            <a:lvl5pPr marL="2286000" marR="0" lvl="4"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6" name="Table Placeholder 5"/>
          <p:cNvSpPr>
            <a:spLocks noGrp="1"/>
          </p:cNvSpPr>
          <p:nvPr>
            <p:ph type="tbl" sz="quarter" idx="13"/>
          </p:nvPr>
        </p:nvSpPr>
        <p:spPr>
          <a:xfrm>
            <a:off x="457200" y="1232298"/>
            <a:ext cx="8229600" cy="3639740"/>
          </a:xfrm>
        </p:spPr>
        <p:txBody>
          <a:bodyPr/>
          <a:lstStyle/>
          <a:p>
            <a:endParaRPr lang="en-US"/>
          </a:p>
        </p:txBody>
      </p:sp>
    </p:spTree>
    <p:extLst>
      <p:ext uri="{BB962C8B-B14F-4D97-AF65-F5344CB8AC3E}">
        <p14:creationId xmlns:p14="http://schemas.microsoft.com/office/powerpoint/2010/main" val="3420776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Text Placeholder 9"/>
          <p:cNvSpPr>
            <a:spLocks noGrp="1"/>
          </p:cNvSpPr>
          <p:nvPr>
            <p:ph type="body" sz="quarter" idx="10"/>
          </p:nvPr>
        </p:nvSpPr>
        <p:spPr>
          <a:xfrm>
            <a:off x="457201" y="1232298"/>
            <a:ext cx="4050804" cy="363974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Media Placeholder 5"/>
          <p:cNvSpPr>
            <a:spLocks noGrp="1"/>
          </p:cNvSpPr>
          <p:nvPr>
            <p:ph type="media" sz="quarter" idx="13"/>
          </p:nvPr>
        </p:nvSpPr>
        <p:spPr>
          <a:xfrm>
            <a:off x="4640264" y="1232797"/>
            <a:ext cx="4046537" cy="3639740"/>
          </a:xfrm>
        </p:spPr>
        <p:txBody>
          <a:bodyPr/>
          <a:lstStyle/>
          <a:p>
            <a:endParaRPr lang="en-US"/>
          </a:p>
        </p:txBody>
      </p:sp>
    </p:spTree>
    <p:extLst>
      <p:ext uri="{BB962C8B-B14F-4D97-AF65-F5344CB8AC3E}">
        <p14:creationId xmlns:p14="http://schemas.microsoft.com/office/powerpoint/2010/main" val="4062519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Text Placeholder 9"/>
          <p:cNvSpPr>
            <a:spLocks noGrp="1"/>
          </p:cNvSpPr>
          <p:nvPr>
            <p:ph type="body" sz="quarter" idx="10"/>
          </p:nvPr>
        </p:nvSpPr>
        <p:spPr>
          <a:xfrm>
            <a:off x="457201" y="1232298"/>
            <a:ext cx="4050804" cy="363974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9"/>
          <p:cNvSpPr>
            <a:spLocks noGrp="1"/>
          </p:cNvSpPr>
          <p:nvPr>
            <p:ph type="body" sz="quarter" idx="11" hasCustomPrompt="1"/>
          </p:nvPr>
        </p:nvSpPr>
        <p:spPr>
          <a:xfrm>
            <a:off x="4635996" y="1232298"/>
            <a:ext cx="4050804" cy="1794536"/>
          </a:xfrm>
        </p:spPr>
        <p:txBody>
          <a:bodyPr/>
          <a:lstStyle/>
          <a:p>
            <a:pPr lvl="0"/>
            <a:r>
              <a:rPr lang="en-GB"/>
              <a:t>Insert your quote here</a:t>
            </a:r>
            <a:endParaRPr lang="en-US"/>
          </a:p>
        </p:txBody>
      </p:sp>
    </p:spTree>
    <p:extLst>
      <p:ext uri="{BB962C8B-B14F-4D97-AF65-F5344CB8AC3E}">
        <p14:creationId xmlns:p14="http://schemas.microsoft.com/office/powerpoint/2010/main" val="3788251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text with silhouet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Text Placeholder 9"/>
          <p:cNvSpPr>
            <a:spLocks noGrp="1"/>
          </p:cNvSpPr>
          <p:nvPr>
            <p:ph type="body" sz="quarter" idx="10"/>
          </p:nvPr>
        </p:nvSpPr>
        <p:spPr>
          <a:xfrm>
            <a:off x="457201" y="1232299"/>
            <a:ext cx="4050804" cy="363974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p:cNvSpPr>
            <a:spLocks noGrp="1"/>
          </p:cNvSpPr>
          <p:nvPr>
            <p:ph type="pic" sz="quarter" idx="12" hasCustomPrompt="1"/>
          </p:nvPr>
        </p:nvSpPr>
        <p:spPr>
          <a:xfrm>
            <a:off x="4640264" y="1232299"/>
            <a:ext cx="4046537" cy="3639740"/>
          </a:xfrm>
        </p:spPr>
        <p:txBody>
          <a:bodyPr/>
          <a:lstStyle>
            <a:lvl1pPr>
              <a:defRPr baseline="0"/>
            </a:lvl1pPr>
          </a:lstStyle>
          <a:p>
            <a:r>
              <a:rPr lang="en-US"/>
              <a:t>Insert your picture here </a:t>
            </a:r>
          </a:p>
        </p:txBody>
      </p:sp>
    </p:spTree>
    <p:extLst>
      <p:ext uri="{BB962C8B-B14F-4D97-AF65-F5344CB8AC3E}">
        <p14:creationId xmlns:p14="http://schemas.microsoft.com/office/powerpoint/2010/main" val="2528175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bullet points with silhouet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Text Placeholder 9"/>
          <p:cNvSpPr>
            <a:spLocks noGrp="1"/>
          </p:cNvSpPr>
          <p:nvPr>
            <p:ph type="body" sz="quarter" idx="10"/>
          </p:nvPr>
        </p:nvSpPr>
        <p:spPr>
          <a:xfrm>
            <a:off x="457201" y="1232299"/>
            <a:ext cx="4050804" cy="363974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Picture Placeholder 5"/>
          <p:cNvSpPr>
            <a:spLocks noGrp="1"/>
          </p:cNvSpPr>
          <p:nvPr>
            <p:ph type="pic" sz="quarter" idx="12" hasCustomPrompt="1"/>
          </p:nvPr>
        </p:nvSpPr>
        <p:spPr>
          <a:xfrm>
            <a:off x="4640264" y="1232299"/>
            <a:ext cx="4046537" cy="3639740"/>
          </a:xfrm>
        </p:spPr>
        <p:txBody>
          <a:bodyPr/>
          <a:lstStyle>
            <a:lvl1pPr>
              <a:defRPr baseline="0"/>
            </a:lvl1pPr>
          </a:lstStyle>
          <a:p>
            <a:r>
              <a:rPr lang="en-US"/>
              <a:t>Insert your picture here </a:t>
            </a:r>
          </a:p>
        </p:txBody>
      </p:sp>
    </p:spTree>
    <p:extLst>
      <p:ext uri="{BB962C8B-B14F-4D97-AF65-F5344CB8AC3E}">
        <p14:creationId xmlns:p14="http://schemas.microsoft.com/office/powerpoint/2010/main" val="29456601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Text Placeholder 9"/>
          <p:cNvSpPr>
            <a:spLocks noGrp="1"/>
          </p:cNvSpPr>
          <p:nvPr>
            <p:ph type="body" sz="quarter" idx="10"/>
          </p:nvPr>
        </p:nvSpPr>
        <p:spPr>
          <a:xfrm>
            <a:off x="457201" y="1232299"/>
            <a:ext cx="4050804" cy="363974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hart Placeholder 5"/>
          <p:cNvSpPr>
            <a:spLocks noGrp="1"/>
          </p:cNvSpPr>
          <p:nvPr>
            <p:ph type="chart" sz="quarter" idx="13"/>
          </p:nvPr>
        </p:nvSpPr>
        <p:spPr>
          <a:xfrm>
            <a:off x="4640264" y="1232299"/>
            <a:ext cx="4046537" cy="3639740"/>
          </a:xfrm>
        </p:spPr>
        <p:txBody>
          <a:bodyPr/>
          <a:lstStyle/>
          <a:p>
            <a:endParaRPr lang="en-US"/>
          </a:p>
        </p:txBody>
      </p:sp>
    </p:spTree>
    <p:extLst>
      <p:ext uri="{BB962C8B-B14F-4D97-AF65-F5344CB8AC3E}">
        <p14:creationId xmlns:p14="http://schemas.microsoft.com/office/powerpoint/2010/main" val="14700459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lide: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6" name="Table Placeholder 5"/>
          <p:cNvSpPr>
            <a:spLocks noGrp="1"/>
          </p:cNvSpPr>
          <p:nvPr>
            <p:ph type="tbl" sz="quarter" idx="13"/>
          </p:nvPr>
        </p:nvSpPr>
        <p:spPr>
          <a:xfrm>
            <a:off x="457200" y="1232299"/>
            <a:ext cx="8229600" cy="3639740"/>
          </a:xfrm>
        </p:spPr>
        <p:txBody>
          <a:bodyPr/>
          <a:lstStyle/>
          <a:p>
            <a:endParaRPr lang="en-US"/>
          </a:p>
        </p:txBody>
      </p:sp>
    </p:spTree>
    <p:extLst>
      <p:ext uri="{BB962C8B-B14F-4D97-AF65-F5344CB8AC3E}">
        <p14:creationId xmlns:p14="http://schemas.microsoft.com/office/powerpoint/2010/main" val="5499575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slide: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Text Placeholder 9"/>
          <p:cNvSpPr>
            <a:spLocks noGrp="1"/>
          </p:cNvSpPr>
          <p:nvPr>
            <p:ph type="body" sz="quarter" idx="10"/>
          </p:nvPr>
        </p:nvSpPr>
        <p:spPr>
          <a:xfrm>
            <a:off x="457201" y="1232299"/>
            <a:ext cx="4050804" cy="363974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Media Placeholder 5"/>
          <p:cNvSpPr>
            <a:spLocks noGrp="1"/>
          </p:cNvSpPr>
          <p:nvPr>
            <p:ph type="media" sz="quarter" idx="13"/>
          </p:nvPr>
        </p:nvSpPr>
        <p:spPr>
          <a:xfrm>
            <a:off x="4640264" y="1232797"/>
            <a:ext cx="4046537" cy="3639740"/>
          </a:xfrm>
        </p:spPr>
        <p:txBody>
          <a:bodyPr/>
          <a:lstStyle/>
          <a:p>
            <a:endParaRPr lang="en-US"/>
          </a:p>
        </p:txBody>
      </p:sp>
    </p:spTree>
    <p:extLst>
      <p:ext uri="{BB962C8B-B14F-4D97-AF65-F5344CB8AC3E}">
        <p14:creationId xmlns:p14="http://schemas.microsoft.com/office/powerpoint/2010/main" val="32399297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lide: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Text Placeholder 9"/>
          <p:cNvSpPr>
            <a:spLocks noGrp="1"/>
          </p:cNvSpPr>
          <p:nvPr>
            <p:ph type="body" sz="quarter" idx="10"/>
          </p:nvPr>
        </p:nvSpPr>
        <p:spPr>
          <a:xfrm>
            <a:off x="457201" y="1232299"/>
            <a:ext cx="4050804" cy="363974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9"/>
          <p:cNvSpPr>
            <a:spLocks noGrp="1"/>
          </p:cNvSpPr>
          <p:nvPr>
            <p:ph type="body" sz="quarter" idx="11" hasCustomPrompt="1"/>
          </p:nvPr>
        </p:nvSpPr>
        <p:spPr>
          <a:xfrm>
            <a:off x="4635996" y="1232299"/>
            <a:ext cx="4050804" cy="1794536"/>
          </a:xfrm>
        </p:spPr>
        <p:txBody>
          <a:bodyPr/>
          <a:lstStyle/>
          <a:p>
            <a:pPr lvl="0"/>
            <a:r>
              <a:rPr lang="en-GB"/>
              <a:t>Insert your quote here</a:t>
            </a:r>
            <a:endParaRPr lang="en-US"/>
          </a:p>
        </p:txBody>
      </p:sp>
    </p:spTree>
    <p:extLst>
      <p:ext uri="{BB962C8B-B14F-4D97-AF65-F5344CB8AC3E}">
        <p14:creationId xmlns:p14="http://schemas.microsoft.com/office/powerpoint/2010/main" val="24108865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C0F77EE-71DD-4EB6-8CD8-F3D99AA24983}" type="datetimeFigureOut">
              <a:rPr lang="en-GB" smtClean="0"/>
              <a:t>16/03/2026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400FC1-7C66-4442-ACC1-109A81BAAFB5}" type="slidenum">
              <a:rPr lang="en-GB" smtClean="0"/>
              <a:t>‹#›</a:t>
            </a:fld>
            <a:endParaRPr lang="en-GB"/>
          </a:p>
        </p:txBody>
      </p:sp>
    </p:spTree>
    <p:extLst>
      <p:ext uri="{BB962C8B-B14F-4D97-AF65-F5344CB8AC3E}">
        <p14:creationId xmlns:p14="http://schemas.microsoft.com/office/powerpoint/2010/main" val="186362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fographic or graph content slide">
  <p:cSld name="Infographic or graph content slide">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214610"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Open Sans"/>
              <a:buNone/>
              <a:defRPr sz="32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3" name="Google Shape;23;p5"/>
          <p:cNvSpPr txBox="1">
            <a:spLocks noGrp="1"/>
          </p:cNvSpPr>
          <p:nvPr>
            <p:ph type="body" idx="1"/>
          </p:nvPr>
        </p:nvSpPr>
        <p:spPr>
          <a:xfrm>
            <a:off x="214312" y="1143000"/>
            <a:ext cx="8704200" cy="38799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2pPr>
            <a:lvl3pPr marL="1371600" marR="0" lvl="2"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3pPr>
            <a:lvl4pPr marL="1828800" marR="0" lvl="3"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4pPr>
            <a:lvl5pPr marL="2286000" marR="0" lvl="4"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0F77EE-71DD-4EB6-8CD8-F3D99AA24983}" type="datetimeFigureOut">
              <a:rPr lang="en-GB" smtClean="0"/>
              <a:t>16/03/2026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400FC1-7C66-4442-ACC1-109A81BAAFB5}" type="slidenum">
              <a:rPr lang="en-GB" smtClean="0"/>
              <a:t>‹#›</a:t>
            </a:fld>
            <a:endParaRPr lang="en-GB"/>
          </a:p>
        </p:txBody>
      </p:sp>
    </p:spTree>
    <p:extLst>
      <p:ext uri="{BB962C8B-B14F-4D97-AF65-F5344CB8AC3E}">
        <p14:creationId xmlns:p14="http://schemas.microsoft.com/office/powerpoint/2010/main" val="37990266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0F77EE-71DD-4EB6-8CD8-F3D99AA24983}" type="datetimeFigureOut">
              <a:rPr lang="en-GB" smtClean="0"/>
              <a:t>16/03/2026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400FC1-7C66-4442-ACC1-109A81BAAFB5}" type="slidenum">
              <a:rPr lang="en-GB" smtClean="0"/>
              <a:t>‹#›</a:t>
            </a:fld>
            <a:endParaRPr lang="en-GB"/>
          </a:p>
        </p:txBody>
      </p:sp>
    </p:spTree>
    <p:extLst>
      <p:ext uri="{BB962C8B-B14F-4D97-AF65-F5344CB8AC3E}">
        <p14:creationId xmlns:p14="http://schemas.microsoft.com/office/powerpoint/2010/main" val="13840844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C0F77EE-71DD-4EB6-8CD8-F3D99AA24983}" type="datetimeFigureOut">
              <a:rPr lang="en-GB" smtClean="0"/>
              <a:t>16/03/2026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400FC1-7C66-4442-ACC1-109A81BAAFB5}" type="slidenum">
              <a:rPr lang="en-GB" smtClean="0"/>
              <a:t>‹#›</a:t>
            </a:fld>
            <a:endParaRPr lang="en-GB"/>
          </a:p>
        </p:txBody>
      </p:sp>
    </p:spTree>
    <p:extLst>
      <p:ext uri="{BB962C8B-B14F-4D97-AF65-F5344CB8AC3E}">
        <p14:creationId xmlns:p14="http://schemas.microsoft.com/office/powerpoint/2010/main" val="6830062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C0F77EE-71DD-4EB6-8CD8-F3D99AA24983}" type="datetimeFigureOut">
              <a:rPr lang="en-GB" smtClean="0"/>
              <a:t>16/03/2026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400FC1-7C66-4442-ACC1-109A81BAAFB5}" type="slidenum">
              <a:rPr lang="en-GB" smtClean="0"/>
              <a:t>‹#›</a:t>
            </a:fld>
            <a:endParaRPr lang="en-GB"/>
          </a:p>
        </p:txBody>
      </p:sp>
    </p:spTree>
    <p:extLst>
      <p:ext uri="{BB962C8B-B14F-4D97-AF65-F5344CB8AC3E}">
        <p14:creationId xmlns:p14="http://schemas.microsoft.com/office/powerpoint/2010/main" val="20232412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C0F77EE-71DD-4EB6-8CD8-F3D99AA24983}" type="datetimeFigureOut">
              <a:rPr lang="en-GB" smtClean="0"/>
              <a:t>16/03/2026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400FC1-7C66-4442-ACC1-109A81BAAFB5}" type="slidenum">
              <a:rPr lang="en-GB" smtClean="0"/>
              <a:t>‹#›</a:t>
            </a:fld>
            <a:endParaRPr lang="en-GB"/>
          </a:p>
        </p:txBody>
      </p:sp>
    </p:spTree>
    <p:extLst>
      <p:ext uri="{BB962C8B-B14F-4D97-AF65-F5344CB8AC3E}">
        <p14:creationId xmlns:p14="http://schemas.microsoft.com/office/powerpoint/2010/main" val="21397972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0F77EE-71DD-4EB6-8CD8-F3D99AA24983}" type="datetimeFigureOut">
              <a:rPr lang="en-GB" smtClean="0"/>
              <a:t>16/03/2026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400FC1-7C66-4442-ACC1-109A81BAAFB5}" type="slidenum">
              <a:rPr lang="en-GB" smtClean="0"/>
              <a:t>‹#›</a:t>
            </a:fld>
            <a:endParaRPr lang="en-GB"/>
          </a:p>
        </p:txBody>
      </p:sp>
    </p:spTree>
    <p:extLst>
      <p:ext uri="{BB962C8B-B14F-4D97-AF65-F5344CB8AC3E}">
        <p14:creationId xmlns:p14="http://schemas.microsoft.com/office/powerpoint/2010/main" val="16423858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C0F77EE-71DD-4EB6-8CD8-F3D99AA24983}" type="datetimeFigureOut">
              <a:rPr lang="en-GB" smtClean="0"/>
              <a:t>16/03/2026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400FC1-7C66-4442-ACC1-109A81BAAFB5}" type="slidenum">
              <a:rPr lang="en-GB" smtClean="0"/>
              <a:t>‹#›</a:t>
            </a:fld>
            <a:endParaRPr lang="en-GB"/>
          </a:p>
        </p:txBody>
      </p:sp>
    </p:spTree>
    <p:extLst>
      <p:ext uri="{BB962C8B-B14F-4D97-AF65-F5344CB8AC3E}">
        <p14:creationId xmlns:p14="http://schemas.microsoft.com/office/powerpoint/2010/main" val="40667478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C0F77EE-71DD-4EB6-8CD8-F3D99AA24983}" type="datetimeFigureOut">
              <a:rPr lang="en-GB" smtClean="0"/>
              <a:t>16/03/2026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400FC1-7C66-4442-ACC1-109A81BAAFB5}" type="slidenum">
              <a:rPr lang="en-GB" smtClean="0"/>
              <a:t>‹#›</a:t>
            </a:fld>
            <a:endParaRPr lang="en-GB"/>
          </a:p>
        </p:txBody>
      </p:sp>
    </p:spTree>
    <p:extLst>
      <p:ext uri="{BB962C8B-B14F-4D97-AF65-F5344CB8AC3E}">
        <p14:creationId xmlns:p14="http://schemas.microsoft.com/office/powerpoint/2010/main" val="24511276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0F77EE-71DD-4EB6-8CD8-F3D99AA24983}" type="datetimeFigureOut">
              <a:rPr lang="en-GB" smtClean="0"/>
              <a:t>16/03/2026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400FC1-7C66-4442-ACC1-109A81BAAFB5}" type="slidenum">
              <a:rPr lang="en-GB" smtClean="0"/>
              <a:t>‹#›</a:t>
            </a:fld>
            <a:endParaRPr lang="en-GB"/>
          </a:p>
        </p:txBody>
      </p:sp>
    </p:spTree>
    <p:extLst>
      <p:ext uri="{BB962C8B-B14F-4D97-AF65-F5344CB8AC3E}">
        <p14:creationId xmlns:p14="http://schemas.microsoft.com/office/powerpoint/2010/main" val="26015042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0F77EE-71DD-4EB6-8CD8-F3D99AA24983}" type="datetimeFigureOut">
              <a:rPr lang="en-GB" smtClean="0"/>
              <a:t>16/03/2026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400FC1-7C66-4442-ACC1-109A81BAAFB5}" type="slidenum">
              <a:rPr lang="en-GB" smtClean="0"/>
              <a:t>‹#›</a:t>
            </a:fld>
            <a:endParaRPr lang="en-GB"/>
          </a:p>
        </p:txBody>
      </p:sp>
    </p:spTree>
    <p:extLst>
      <p:ext uri="{BB962C8B-B14F-4D97-AF65-F5344CB8AC3E}">
        <p14:creationId xmlns:p14="http://schemas.microsoft.com/office/powerpoint/2010/main" val="2886851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E211D7D0-2E8F-7541-A20D-8EA571135B37}" type="datetimeFigureOut">
              <a:rPr lang="en-US" smtClean="0"/>
              <a:t>3/16/2026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31E439-83B8-C245-B299-2EBCE153991C}" type="slidenum">
              <a:rPr lang="en-US" smtClean="0"/>
              <a:t>‹#›</a:t>
            </a:fld>
            <a:endParaRPr lang="en-US"/>
          </a:p>
        </p:txBody>
      </p:sp>
    </p:spTree>
    <p:extLst>
      <p:ext uri="{BB962C8B-B14F-4D97-AF65-F5344CB8AC3E}">
        <p14:creationId xmlns:p14="http://schemas.microsoft.com/office/powerpoint/2010/main" val="25182038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Heritage cover slide">
  <p:cSld name="Heritage cover slide">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157161" y="215900"/>
            <a:ext cx="5424486" cy="2270124"/>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4" name="Google Shape;14;p2"/>
          <p:cNvSpPr txBox="1">
            <a:spLocks noGrp="1"/>
          </p:cNvSpPr>
          <p:nvPr>
            <p:ph type="body" idx="1"/>
          </p:nvPr>
        </p:nvSpPr>
        <p:spPr>
          <a:xfrm>
            <a:off x="5775161" y="3923632"/>
            <a:ext cx="3195052" cy="1038224"/>
          </a:xfrm>
          <a:prstGeom prst="rect">
            <a:avLst/>
          </a:prstGeom>
          <a:noFill/>
          <a:ln>
            <a:noFill/>
          </a:ln>
        </p:spPr>
        <p:txBody>
          <a:bodyPr spcFirstLastPara="1" wrap="square" lIns="91425" tIns="91425" rIns="91425" bIns="91425" anchor="t" anchorCtr="0">
            <a:noAutofit/>
          </a:bodyPr>
          <a:lstStyle>
            <a:lvl1pPr marL="457189" marR="0" lvl="0" indent="-228594"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378" marR="0" lvl="1" indent="-40639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566" marR="0" lvl="2" indent="-38099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754" marR="0" lvl="3"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5943" marR="0" lvl="4"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132" marR="0" lvl="5"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320" marR="0" lvl="6"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509" marR="0" lvl="7"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697" marR="0" lvl="8" indent="-35559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6286403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ontent slide: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Text Placeholder 9"/>
          <p:cNvSpPr>
            <a:spLocks noGrp="1"/>
          </p:cNvSpPr>
          <p:nvPr>
            <p:ph type="body" sz="quarter" idx="10"/>
          </p:nvPr>
        </p:nvSpPr>
        <p:spPr>
          <a:xfrm>
            <a:off x="457201" y="1232298"/>
            <a:ext cx="4050804" cy="363974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9"/>
          <p:cNvSpPr>
            <a:spLocks noGrp="1"/>
          </p:cNvSpPr>
          <p:nvPr>
            <p:ph type="body" sz="quarter" idx="11" hasCustomPrompt="1"/>
          </p:nvPr>
        </p:nvSpPr>
        <p:spPr>
          <a:xfrm>
            <a:off x="4635996" y="1232298"/>
            <a:ext cx="4050804" cy="1794536"/>
          </a:xfrm>
        </p:spPr>
        <p:txBody>
          <a:bodyPr/>
          <a:lstStyle/>
          <a:p>
            <a:pPr lvl="0"/>
            <a:r>
              <a:rPr lang="en-GB"/>
              <a:t>Insert your quote here</a:t>
            </a:r>
            <a:endParaRPr lang="en-US"/>
          </a:p>
        </p:txBody>
      </p:sp>
    </p:spTree>
    <p:extLst>
      <p:ext uri="{BB962C8B-B14F-4D97-AF65-F5344CB8AC3E}">
        <p14:creationId xmlns:p14="http://schemas.microsoft.com/office/powerpoint/2010/main" val="21475494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Infographic or graph content slide">
  <p:cSld name="Infographic or graph content slide">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214610"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Open Sans"/>
              <a:buNone/>
              <a:defRPr sz="24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350"/>
            </a:lvl2pPr>
            <a:lvl3pPr lvl="2" indent="0" rtl="0">
              <a:spcBef>
                <a:spcPts val="0"/>
              </a:spcBef>
              <a:spcAft>
                <a:spcPts val="0"/>
              </a:spcAft>
              <a:buSzPts val="1400"/>
              <a:buFont typeface="Arial"/>
              <a:buNone/>
              <a:defRPr sz="1350"/>
            </a:lvl3pPr>
            <a:lvl4pPr lvl="3" indent="0" rtl="0">
              <a:spcBef>
                <a:spcPts val="0"/>
              </a:spcBef>
              <a:spcAft>
                <a:spcPts val="0"/>
              </a:spcAft>
              <a:buSzPts val="1400"/>
              <a:buFont typeface="Arial"/>
              <a:buNone/>
              <a:defRPr sz="1350"/>
            </a:lvl4pPr>
            <a:lvl5pPr lvl="4" indent="0" rtl="0">
              <a:spcBef>
                <a:spcPts val="0"/>
              </a:spcBef>
              <a:spcAft>
                <a:spcPts val="0"/>
              </a:spcAft>
              <a:buSzPts val="1400"/>
              <a:buFont typeface="Arial"/>
              <a:buNone/>
              <a:defRPr sz="1350"/>
            </a:lvl5pPr>
            <a:lvl6pPr lvl="5" indent="0" rtl="0">
              <a:spcBef>
                <a:spcPts val="0"/>
              </a:spcBef>
              <a:spcAft>
                <a:spcPts val="0"/>
              </a:spcAft>
              <a:buSzPts val="1400"/>
              <a:buFont typeface="Arial"/>
              <a:buNone/>
              <a:defRPr sz="1350"/>
            </a:lvl6pPr>
            <a:lvl7pPr lvl="6" indent="0" rtl="0">
              <a:spcBef>
                <a:spcPts val="0"/>
              </a:spcBef>
              <a:spcAft>
                <a:spcPts val="0"/>
              </a:spcAft>
              <a:buSzPts val="1400"/>
              <a:buFont typeface="Arial"/>
              <a:buNone/>
              <a:defRPr sz="1350"/>
            </a:lvl7pPr>
            <a:lvl8pPr lvl="7" indent="0" rtl="0">
              <a:spcBef>
                <a:spcPts val="0"/>
              </a:spcBef>
              <a:spcAft>
                <a:spcPts val="0"/>
              </a:spcAft>
              <a:buSzPts val="1400"/>
              <a:buFont typeface="Arial"/>
              <a:buNone/>
              <a:defRPr sz="1350"/>
            </a:lvl8pPr>
            <a:lvl9pPr lvl="8" indent="0" rtl="0">
              <a:spcBef>
                <a:spcPts val="0"/>
              </a:spcBef>
              <a:spcAft>
                <a:spcPts val="0"/>
              </a:spcAft>
              <a:buSzPts val="1400"/>
              <a:buFont typeface="Arial"/>
              <a:buNone/>
              <a:defRPr sz="1350"/>
            </a:lvl9pPr>
          </a:lstStyle>
          <a:p>
            <a:endParaRPr/>
          </a:p>
        </p:txBody>
      </p:sp>
      <p:sp>
        <p:nvSpPr>
          <p:cNvPr id="23" name="Google Shape;23;p5"/>
          <p:cNvSpPr txBox="1">
            <a:spLocks noGrp="1"/>
          </p:cNvSpPr>
          <p:nvPr>
            <p:ph type="body" idx="1"/>
          </p:nvPr>
        </p:nvSpPr>
        <p:spPr>
          <a:xfrm>
            <a:off x="214312" y="1143000"/>
            <a:ext cx="8704200" cy="3879900"/>
          </a:xfrm>
          <a:prstGeom prst="rect">
            <a:avLst/>
          </a:prstGeom>
          <a:noFill/>
          <a:ln>
            <a:noFill/>
          </a:ln>
        </p:spPr>
        <p:txBody>
          <a:bodyPr spcFirstLastPara="1" wrap="square" lIns="91425" tIns="91425" rIns="91425" bIns="91425" anchor="t" anchorCtr="0"/>
          <a:lstStyle>
            <a:lvl1pPr marL="342900" marR="0" lvl="0" indent="-171450"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Open Sans"/>
                <a:ea typeface="Open Sans"/>
                <a:cs typeface="Open Sans"/>
                <a:sym typeface="Open Sans"/>
              </a:defRPr>
            </a:lvl1pPr>
            <a:lvl2pPr marL="685800" marR="0" lvl="1" indent="-171450"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Open Sans"/>
                <a:ea typeface="Open Sans"/>
                <a:cs typeface="Open Sans"/>
                <a:sym typeface="Open Sans"/>
              </a:defRPr>
            </a:lvl2pPr>
            <a:lvl3pPr marL="1028700" marR="0" lvl="2" indent="-171450"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Open Sans"/>
                <a:ea typeface="Open Sans"/>
                <a:cs typeface="Open Sans"/>
                <a:sym typeface="Open Sans"/>
              </a:defRPr>
            </a:lvl3pPr>
            <a:lvl4pPr marL="1371600" marR="0" lvl="3" indent="-171450"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Open Sans"/>
                <a:ea typeface="Open Sans"/>
                <a:cs typeface="Open Sans"/>
                <a:sym typeface="Open Sans"/>
              </a:defRPr>
            </a:lvl4pPr>
            <a:lvl5pPr marL="1714500" marR="0" lvl="4" indent="-171450"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Open Sans"/>
                <a:ea typeface="Open Sans"/>
                <a:cs typeface="Open Sans"/>
                <a:sym typeface="Open Sans"/>
              </a:defRPr>
            </a:lvl5pPr>
            <a:lvl6pPr marL="2057400" marR="0" lvl="5"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375722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8CC4E-5D32-47CA-8A07-73C585C14B58}" type="datetimeFigureOut">
              <a:rPr lang="en-GB" smtClean="0"/>
              <a:t>16/03/2026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0ABB92-E7D7-4CF7-95DF-0EF3183DBEBE}" type="slidenum">
              <a:rPr lang="en-GB" smtClean="0"/>
              <a:t>‹#›</a:t>
            </a:fld>
            <a:endParaRPr lang="en-GB"/>
          </a:p>
        </p:txBody>
      </p:sp>
    </p:spTree>
    <p:extLst>
      <p:ext uri="{BB962C8B-B14F-4D97-AF65-F5344CB8AC3E}">
        <p14:creationId xmlns:p14="http://schemas.microsoft.com/office/powerpoint/2010/main" val="177920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ritage end slide">
  <p:cSld name="Heritage end slide">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178934" y="206375"/>
            <a:ext cx="8229600" cy="85725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32" name="Google Shape;32;p7"/>
          <p:cNvSpPr txBox="1">
            <a:spLocks noGrp="1"/>
          </p:cNvSpPr>
          <p:nvPr>
            <p:ph type="body" idx="1"/>
          </p:nvPr>
        </p:nvSpPr>
        <p:spPr>
          <a:xfrm>
            <a:off x="178934" y="1200150"/>
            <a:ext cx="8229600" cy="155399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88CC4E-5D32-47CA-8A07-73C585C14B58}" type="datetimeFigureOut">
              <a:rPr lang="en-GB" smtClean="0"/>
              <a:t>16/03/2026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0ABB92-E7D7-4CF7-95DF-0EF3183DBEBE}" type="slidenum">
              <a:rPr lang="en-GB" smtClean="0"/>
              <a:t>‹#›</a:t>
            </a:fld>
            <a:endParaRPr lang="en-GB"/>
          </a:p>
        </p:txBody>
      </p:sp>
    </p:spTree>
    <p:extLst>
      <p:ext uri="{BB962C8B-B14F-4D97-AF65-F5344CB8AC3E}">
        <p14:creationId xmlns:p14="http://schemas.microsoft.com/office/powerpoint/2010/main" val="3112603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8CC4E-5D32-47CA-8A07-73C585C14B58}" type="datetimeFigureOut">
              <a:rPr lang="en-GB" smtClean="0"/>
              <a:t>16/03/2026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0ABB92-E7D7-4CF7-95DF-0EF3183DBEBE}" type="slidenum">
              <a:rPr lang="en-GB" smtClean="0"/>
              <a:t>‹#›</a:t>
            </a:fld>
            <a:endParaRPr lang="en-GB"/>
          </a:p>
        </p:txBody>
      </p:sp>
    </p:spTree>
    <p:extLst>
      <p:ext uri="{BB962C8B-B14F-4D97-AF65-F5344CB8AC3E}">
        <p14:creationId xmlns:p14="http://schemas.microsoft.com/office/powerpoint/2010/main" val="1854928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88CC4E-5D32-47CA-8A07-73C585C14B58}" type="datetimeFigureOut">
              <a:rPr lang="en-GB" smtClean="0"/>
              <a:t>16/03/2026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0ABB92-E7D7-4CF7-95DF-0EF3183DBEBE}" type="slidenum">
              <a:rPr lang="en-GB" smtClean="0"/>
              <a:t>‹#›</a:t>
            </a:fld>
            <a:endParaRPr lang="en-GB"/>
          </a:p>
        </p:txBody>
      </p:sp>
    </p:spTree>
    <p:extLst>
      <p:ext uri="{BB962C8B-B14F-4D97-AF65-F5344CB8AC3E}">
        <p14:creationId xmlns:p14="http://schemas.microsoft.com/office/powerpoint/2010/main" val="801465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988CC4E-5D32-47CA-8A07-73C585C14B58}" type="datetimeFigureOut">
              <a:rPr lang="en-GB" smtClean="0"/>
              <a:t>16/03/2026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0ABB92-E7D7-4CF7-95DF-0EF3183DBEBE}" type="slidenum">
              <a:rPr lang="en-GB" smtClean="0"/>
              <a:t>‹#›</a:t>
            </a:fld>
            <a:endParaRPr lang="en-GB"/>
          </a:p>
        </p:txBody>
      </p:sp>
    </p:spTree>
    <p:extLst>
      <p:ext uri="{BB962C8B-B14F-4D97-AF65-F5344CB8AC3E}">
        <p14:creationId xmlns:p14="http://schemas.microsoft.com/office/powerpoint/2010/main" val="213465895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9.xml"/><Relationship Id="rId7"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theme" Target="../theme/theme6.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7.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57161" y="215900"/>
            <a:ext cx="5424486" cy="2270124"/>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1" name="Google Shape;11;p1"/>
          <p:cNvSpPr txBox="1">
            <a:spLocks noGrp="1"/>
          </p:cNvSpPr>
          <p:nvPr>
            <p:ph type="body" idx="1"/>
          </p:nvPr>
        </p:nvSpPr>
        <p:spPr>
          <a:xfrm>
            <a:off x="5772150" y="3175000"/>
            <a:ext cx="2914649" cy="141922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9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214312"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Open Sans"/>
              <a:buNone/>
              <a:defRPr sz="32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7" name="Google Shape;17;p3"/>
          <p:cNvSpPr txBox="1">
            <a:spLocks noGrp="1"/>
          </p:cNvSpPr>
          <p:nvPr>
            <p:ph type="body" idx="1"/>
          </p:nvPr>
        </p:nvSpPr>
        <p:spPr>
          <a:xfrm>
            <a:off x="214312" y="1200150"/>
            <a:ext cx="4110000" cy="33942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2pPr>
            <a:lvl3pPr marL="1371600" marR="0" lvl="2"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3pPr>
            <a:lvl4pPr marL="1828800" marR="0" lvl="3"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4pPr>
            <a:lvl5pPr marL="2286000" marR="0" lvl="4"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00" r:id="rId1"/>
    <p:sldLayoutId id="2147483663" r:id="rId2"/>
    <p:sldLayoutId id="214748370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4"/>
        <p:cNvGrpSpPr/>
        <p:nvPr/>
      </p:nvGrpSpPr>
      <p:grpSpPr>
        <a:xfrm>
          <a:off x="0" y="0"/>
          <a:ext cx="0" cy="0"/>
          <a:chOff x="0" y="0"/>
          <a:chExt cx="0" cy="0"/>
        </a:xfrm>
      </p:grpSpPr>
      <p:pic>
        <p:nvPicPr>
          <p:cNvPr id="25" name="Google Shape;25;p6" descr="socialmedia_youtube.png"/>
          <p:cNvPicPr preferRelativeResize="0"/>
          <p:nvPr/>
        </p:nvPicPr>
        <p:blipFill rotWithShape="1">
          <a:blip r:embed="rId3">
            <a:alphaModFix/>
          </a:blip>
          <a:srcRect/>
          <a:stretch/>
        </p:blipFill>
        <p:spPr>
          <a:xfrm>
            <a:off x="257175" y="3930650"/>
            <a:ext cx="766762" cy="820737"/>
          </a:xfrm>
          <a:prstGeom prst="rect">
            <a:avLst/>
          </a:prstGeom>
          <a:noFill/>
          <a:ln>
            <a:noFill/>
          </a:ln>
        </p:spPr>
      </p:pic>
      <p:pic>
        <p:nvPicPr>
          <p:cNvPr id="26" name="Google Shape;26;p6"/>
          <p:cNvPicPr preferRelativeResize="0"/>
          <p:nvPr/>
        </p:nvPicPr>
        <p:blipFill rotWithShape="1">
          <a:blip r:embed="rId4">
            <a:alphaModFix/>
          </a:blip>
          <a:srcRect/>
          <a:stretch/>
        </p:blipFill>
        <p:spPr>
          <a:xfrm>
            <a:off x="1192212" y="3930650"/>
            <a:ext cx="766762" cy="820737"/>
          </a:xfrm>
          <a:prstGeom prst="rect">
            <a:avLst/>
          </a:prstGeom>
          <a:noFill/>
          <a:ln>
            <a:noFill/>
          </a:ln>
        </p:spPr>
      </p:pic>
      <p:pic>
        <p:nvPicPr>
          <p:cNvPr id="27" name="Google Shape;27;p6"/>
          <p:cNvPicPr preferRelativeResize="0"/>
          <p:nvPr/>
        </p:nvPicPr>
        <p:blipFill rotWithShape="1">
          <a:blip r:embed="rId5">
            <a:alphaModFix/>
          </a:blip>
          <a:srcRect/>
          <a:stretch/>
        </p:blipFill>
        <p:spPr>
          <a:xfrm>
            <a:off x="2127250" y="3930650"/>
            <a:ext cx="766762" cy="820737"/>
          </a:xfrm>
          <a:prstGeom prst="rect">
            <a:avLst/>
          </a:prstGeom>
          <a:noFill/>
          <a:ln>
            <a:noFill/>
          </a:ln>
        </p:spPr>
      </p:pic>
      <p:sp>
        <p:nvSpPr>
          <p:cNvPr id="28" name="Google Shape;28;p6"/>
          <p:cNvSpPr txBox="1">
            <a:spLocks noGrp="1"/>
          </p:cNvSpPr>
          <p:nvPr>
            <p:ph type="title"/>
          </p:nvPr>
        </p:nvSpPr>
        <p:spPr>
          <a:xfrm>
            <a:off x="457200" y="206375"/>
            <a:ext cx="8229600" cy="85725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29" name="Google Shape;29;p6"/>
          <p:cNvSpPr txBox="1">
            <a:spLocks noGrp="1"/>
          </p:cNvSpPr>
          <p:nvPr>
            <p:ph type="body" idx="1"/>
          </p:nvPr>
        </p:nvSpPr>
        <p:spPr>
          <a:xfrm>
            <a:off x="457200" y="1200150"/>
            <a:ext cx="8229600" cy="155416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988CC4E-5D32-47CA-8A07-73C585C14B58}" type="datetimeFigureOut">
              <a:rPr lang="en-GB" smtClean="0"/>
              <a:t>16/03/2026</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50ABB92-E7D7-4CF7-95DF-0EF3183DBEBE}" type="slidenum">
              <a:rPr lang="en-GB" smtClean="0"/>
              <a:t>‹#›</a:t>
            </a:fld>
            <a:endParaRPr lang="en-GB"/>
          </a:p>
        </p:txBody>
      </p:sp>
    </p:spTree>
    <p:extLst>
      <p:ext uri="{BB962C8B-B14F-4D97-AF65-F5344CB8AC3E}">
        <p14:creationId xmlns:p14="http://schemas.microsoft.com/office/powerpoint/2010/main" val="406889880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2640" y="4335982"/>
            <a:ext cx="2677882" cy="730542"/>
          </a:xfrm>
          <a:prstGeom prst="rect">
            <a:avLst/>
          </a:prstGeom>
        </p:spPr>
      </p:pic>
    </p:spTree>
    <p:extLst>
      <p:ext uri="{BB962C8B-B14F-4D97-AF65-F5344CB8AC3E}">
        <p14:creationId xmlns:p14="http://schemas.microsoft.com/office/powerpoint/2010/main" val="371581913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77" r:id="rId4"/>
    <p:sldLayoutId id="2147483678" r:id="rId5"/>
    <p:sldLayoutId id="2147483679" r:id="rId6"/>
  </p:sldLayoutIdLst>
  <p:txStyles>
    <p:titleStyle>
      <a:lvl1pPr algn="l" defTabSz="342900" rtl="0" eaLnBrk="1" latinLnBrk="0" hangingPunct="1">
        <a:spcBef>
          <a:spcPct val="0"/>
        </a:spcBef>
        <a:buNone/>
        <a:defRPr sz="3300" b="1" kern="1200">
          <a:solidFill>
            <a:schemeClr val="tx1"/>
          </a:solidFill>
          <a:latin typeface="Open Sans"/>
          <a:ea typeface="+mj-ea"/>
          <a:cs typeface="Open Sans"/>
        </a:defRPr>
      </a:lvl1pPr>
    </p:titleStyle>
    <p:bodyStyle>
      <a:lvl1pPr marL="257175" indent="-257175" algn="l" defTabSz="342900" rtl="0" eaLnBrk="1" latinLnBrk="0" hangingPunct="1">
        <a:spcBef>
          <a:spcPct val="20000"/>
        </a:spcBef>
        <a:buFont typeface="Arial"/>
        <a:buChar char="•"/>
        <a:defRPr sz="1500" kern="1200">
          <a:solidFill>
            <a:schemeClr val="tx1"/>
          </a:solidFill>
          <a:latin typeface="Open Sans"/>
          <a:ea typeface="+mn-ea"/>
          <a:cs typeface="Open Sans"/>
        </a:defRPr>
      </a:lvl1pPr>
      <a:lvl2pPr marL="557213" indent="-214313" algn="l" defTabSz="342900" rtl="0" eaLnBrk="1" latinLnBrk="0" hangingPunct="1">
        <a:spcBef>
          <a:spcPct val="20000"/>
        </a:spcBef>
        <a:buFont typeface="Arial"/>
        <a:buChar char="–"/>
        <a:defRPr sz="1500" kern="1200">
          <a:solidFill>
            <a:schemeClr val="tx1"/>
          </a:solidFill>
          <a:latin typeface="Open Sans"/>
          <a:ea typeface="+mn-ea"/>
          <a:cs typeface="Open Sans"/>
        </a:defRPr>
      </a:lvl2pPr>
      <a:lvl3pPr marL="857250" indent="-171450" algn="l" defTabSz="342900" rtl="0" eaLnBrk="1" latinLnBrk="0" hangingPunct="1">
        <a:spcBef>
          <a:spcPct val="20000"/>
        </a:spcBef>
        <a:buFont typeface="Arial"/>
        <a:buChar char="•"/>
        <a:defRPr sz="1500" kern="1200">
          <a:solidFill>
            <a:schemeClr val="tx1"/>
          </a:solidFill>
          <a:latin typeface="Open Sans"/>
          <a:ea typeface="+mn-ea"/>
          <a:cs typeface="Open Sans"/>
        </a:defRPr>
      </a:lvl3pPr>
      <a:lvl4pPr marL="1200150" indent="-171450" algn="l" defTabSz="342900" rtl="0" eaLnBrk="1" latinLnBrk="0" hangingPunct="1">
        <a:spcBef>
          <a:spcPct val="20000"/>
        </a:spcBef>
        <a:buFont typeface="Arial"/>
        <a:buChar char="–"/>
        <a:defRPr sz="1500" kern="1200">
          <a:solidFill>
            <a:schemeClr val="tx1"/>
          </a:solidFill>
          <a:latin typeface="Open Sans"/>
          <a:ea typeface="+mn-ea"/>
          <a:cs typeface="Open Sans"/>
        </a:defRPr>
      </a:lvl4pPr>
      <a:lvl5pPr marL="1543050" indent="-171450" algn="l" defTabSz="342900" rtl="0" eaLnBrk="1" latinLnBrk="0" hangingPunct="1">
        <a:spcBef>
          <a:spcPct val="20000"/>
        </a:spcBef>
        <a:buFont typeface="Arial"/>
        <a:buChar char="»"/>
        <a:defRPr sz="1500" kern="1200">
          <a:solidFill>
            <a:schemeClr val="tx1"/>
          </a:solidFill>
          <a:latin typeface="Open Sans"/>
          <a:ea typeface="+mn-ea"/>
          <a:cs typeface="Open San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2641" y="4335982"/>
            <a:ext cx="2677882" cy="730542"/>
          </a:xfrm>
          <a:prstGeom prst="rect">
            <a:avLst/>
          </a:prstGeom>
        </p:spPr>
      </p:pic>
    </p:spTree>
    <p:extLst>
      <p:ext uri="{BB962C8B-B14F-4D97-AF65-F5344CB8AC3E}">
        <p14:creationId xmlns:p14="http://schemas.microsoft.com/office/powerpoint/2010/main" val="274678656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txStyles>
    <p:titleStyle>
      <a:lvl1pPr algn="l" defTabSz="342900" rtl="0" eaLnBrk="1" latinLnBrk="0" hangingPunct="1">
        <a:spcBef>
          <a:spcPct val="0"/>
        </a:spcBef>
        <a:buNone/>
        <a:defRPr sz="3300" b="1" kern="1200">
          <a:solidFill>
            <a:schemeClr val="tx1"/>
          </a:solidFill>
          <a:latin typeface="Open Sans"/>
          <a:ea typeface="+mj-ea"/>
          <a:cs typeface="Open Sans"/>
        </a:defRPr>
      </a:lvl1pPr>
    </p:titleStyle>
    <p:bodyStyle>
      <a:lvl1pPr marL="257175" indent="-257175" algn="l" defTabSz="342900" rtl="0" eaLnBrk="1" latinLnBrk="0" hangingPunct="1">
        <a:spcBef>
          <a:spcPct val="20000"/>
        </a:spcBef>
        <a:buFont typeface="Arial"/>
        <a:buChar char="•"/>
        <a:defRPr sz="1500" kern="1200">
          <a:solidFill>
            <a:schemeClr val="tx1"/>
          </a:solidFill>
          <a:latin typeface="Open Sans"/>
          <a:ea typeface="+mn-ea"/>
          <a:cs typeface="Open Sans"/>
        </a:defRPr>
      </a:lvl1pPr>
      <a:lvl2pPr marL="557213" indent="-214313" algn="l" defTabSz="342900" rtl="0" eaLnBrk="1" latinLnBrk="0" hangingPunct="1">
        <a:spcBef>
          <a:spcPct val="20000"/>
        </a:spcBef>
        <a:buFont typeface="Arial"/>
        <a:buChar char="–"/>
        <a:defRPr sz="1500" kern="1200">
          <a:solidFill>
            <a:schemeClr val="tx1"/>
          </a:solidFill>
          <a:latin typeface="Open Sans"/>
          <a:ea typeface="+mn-ea"/>
          <a:cs typeface="Open Sans"/>
        </a:defRPr>
      </a:lvl2pPr>
      <a:lvl3pPr marL="857250" indent="-171450" algn="l" defTabSz="342900" rtl="0" eaLnBrk="1" latinLnBrk="0" hangingPunct="1">
        <a:spcBef>
          <a:spcPct val="20000"/>
        </a:spcBef>
        <a:buFont typeface="Arial"/>
        <a:buChar char="•"/>
        <a:defRPr sz="1500" kern="1200">
          <a:solidFill>
            <a:schemeClr val="tx1"/>
          </a:solidFill>
          <a:latin typeface="Open Sans"/>
          <a:ea typeface="+mn-ea"/>
          <a:cs typeface="Open Sans"/>
        </a:defRPr>
      </a:lvl3pPr>
      <a:lvl4pPr marL="1200150" indent="-171450" algn="l" defTabSz="342900" rtl="0" eaLnBrk="1" latinLnBrk="0" hangingPunct="1">
        <a:spcBef>
          <a:spcPct val="20000"/>
        </a:spcBef>
        <a:buFont typeface="Arial"/>
        <a:buChar char="–"/>
        <a:defRPr sz="1500" kern="1200">
          <a:solidFill>
            <a:schemeClr val="tx1"/>
          </a:solidFill>
          <a:latin typeface="Open Sans"/>
          <a:ea typeface="+mn-ea"/>
          <a:cs typeface="Open Sans"/>
        </a:defRPr>
      </a:lvl4pPr>
      <a:lvl5pPr marL="1543050" indent="-171450" algn="l" defTabSz="342900" rtl="0" eaLnBrk="1" latinLnBrk="0" hangingPunct="1">
        <a:spcBef>
          <a:spcPct val="20000"/>
        </a:spcBef>
        <a:buFont typeface="Arial"/>
        <a:buChar char="»"/>
        <a:defRPr sz="1500" kern="1200">
          <a:solidFill>
            <a:schemeClr val="tx1"/>
          </a:solidFill>
          <a:latin typeface="Open Sans"/>
          <a:ea typeface="+mn-ea"/>
          <a:cs typeface="Open San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C0F77EE-71DD-4EB6-8CD8-F3D99AA24983}" type="datetimeFigureOut">
              <a:rPr lang="en-GB" smtClean="0"/>
              <a:t>16/03/2026</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9400FC1-7C66-4442-ACC1-109A81BAAFB5}" type="slidenum">
              <a:rPr lang="en-GB" smtClean="0"/>
              <a:t>‹#›</a:t>
            </a:fld>
            <a:endParaRPr lang="en-GB"/>
          </a:p>
        </p:txBody>
      </p:sp>
    </p:spTree>
    <p:extLst>
      <p:ext uri="{BB962C8B-B14F-4D97-AF65-F5344CB8AC3E}">
        <p14:creationId xmlns:p14="http://schemas.microsoft.com/office/powerpoint/2010/main" val="2706350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8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21864398"/>
      </p:ext>
    </p:extLst>
  </p:cSld>
  <p:clrMap bg1="lt1" tx1="dk1" bg2="lt2" tx2="dk2" accent1="accent1" accent2="accent2" accent3="accent3" accent4="accent4" accent5="accent5" accent6="accent6" hlink="hlink" folHlink="folHlink"/>
  <p:sldLayoutIdLst>
    <p:sldLayoutId id="2147483777" r:id="rId1"/>
    <p:sldLayoutId id="2147483776" r:id="rId2"/>
    <p:sldLayoutId id="2147483779"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cpag.org.uk/sites/default/files/2023-08/Benefit%20cap-%20cost%20of%20living%20in%20a%20crisis.pdf"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savethechildren.org.uk/blogs/2026/two-child-limit-fact-sheet"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https://www.bbc.co.uk/news/articles/cx28njn2dwpo"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benefits-calculator.turn2us.org.uk/"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hyperlink" Target="https://cawandsworth.org/crisis-project-referral-form/" TargetMode="External"/><Relationship Id="rId4" Type="http://schemas.openxmlformats.org/officeDocument/2006/relationships/hyperlink" Target="https://www.entitledto.co.uk/"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s://www.wandsworth.gov.uk/news/news-july-2025/new-connect-to-work-scheme-helps-people-back-into-employment/" TargetMode="External"/><Relationship Id="rId5" Type="http://schemas.openxmlformats.org/officeDocument/2006/relationships/hyperlink" Target="https://www.choicesupport.org.uk/find-support/find-support-near-you/richmond-wandsworth" TargetMode="External"/><Relationship Id="rId4" Type="http://schemas.openxmlformats.org/officeDocument/2006/relationships/hyperlink" Target="https://www.wandsworthworkmatch.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hyperlink" Target="http://www.citizensadvice.org.uk/" TargetMode="External"/><Relationship Id="rId2" Type="http://schemas.openxmlformats.org/officeDocument/2006/relationships/notesSlide" Target="../notesSlides/notesSlide6.xml"/><Relationship Id="rId1" Type="http://schemas.openxmlformats.org/officeDocument/2006/relationships/slideLayout" Target="../slideLayouts/slideLayout32.xml"/><Relationship Id="rId4" Type="http://schemas.openxmlformats.org/officeDocument/2006/relationships/hyperlink" Target="https://cawandsworth.org/"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cawandsworth.org/crisis-project-referral-form/" TargetMode="External"/><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1.xml"/><Relationship Id="rId6" Type="http://schemas.openxmlformats.org/officeDocument/2006/relationships/image" Target="../media/image12.png"/><Relationship Id="rId5" Type="http://schemas.openxmlformats.org/officeDocument/2006/relationships/hyperlink" Target="https://cawandsworth.org/contact-us/"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state-pension-age"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BB69"/>
        </a:solidFill>
        <a:effectLst/>
      </p:bgPr>
    </p:bg>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a:off x="332735" y="534970"/>
            <a:ext cx="8781742" cy="1637305"/>
          </a:xfrm>
          <a:prstGeom prst="rect">
            <a:avLst/>
          </a:prstGeom>
          <a:noFill/>
          <a:ln>
            <a:noFill/>
          </a:ln>
        </p:spPr>
        <p:txBody>
          <a:bodyPr spcFirstLastPara="1" wrap="square" lIns="91425" tIns="45700" rIns="91425" bIns="45700" anchor="t" anchorCtr="0">
            <a:noAutofit/>
          </a:bodyPr>
          <a:lstStyle/>
          <a:p>
            <a:pPr algn="ctr"/>
            <a:r>
              <a:rPr lang="en-US" sz="3200" dirty="0"/>
              <a:t>Advice First Aid Bitesize:</a:t>
            </a:r>
            <a:br>
              <a:rPr lang="en-US" sz="3200" dirty="0"/>
            </a:br>
            <a:r>
              <a:rPr lang="en-US" sz="3200" dirty="0"/>
              <a:t>The Benefit Cap</a:t>
            </a:r>
            <a:br>
              <a:rPr lang="en-US" sz="3200" dirty="0"/>
            </a:br>
            <a:br>
              <a:rPr lang="en-US" sz="3200" dirty="0"/>
            </a:br>
            <a:br>
              <a:rPr lang="en-US" sz="3200" dirty="0"/>
            </a:br>
            <a:br>
              <a:rPr lang="en-US" sz="3200" dirty="0"/>
            </a:br>
            <a:r>
              <a:rPr lang="en-US" sz="3200" dirty="0"/>
              <a:t>3.3.26</a:t>
            </a:r>
            <a:endParaRPr lang="en-US" sz="2000" dirty="0"/>
          </a:p>
        </p:txBody>
      </p:sp>
      <p:sp>
        <p:nvSpPr>
          <p:cNvPr id="92" name="Google Shape;92;p22"/>
          <p:cNvSpPr txBox="1">
            <a:spLocks noGrp="1"/>
          </p:cNvSpPr>
          <p:nvPr>
            <p:ph type="body" idx="1"/>
          </p:nvPr>
        </p:nvSpPr>
        <p:spPr>
          <a:xfrm>
            <a:off x="2791261" y="3869745"/>
            <a:ext cx="3864689" cy="1275113"/>
          </a:xfrm>
          <a:prstGeom prst="rect">
            <a:avLst/>
          </a:prstGeom>
          <a:noFill/>
          <a:ln>
            <a:noFill/>
          </a:ln>
        </p:spPr>
        <p:txBody>
          <a:bodyPr spcFirstLastPara="1" wrap="square" lIns="91425" tIns="45700" rIns="91425" bIns="45700" anchor="t" anchorCtr="0">
            <a:noAutofit/>
          </a:bodyPr>
          <a:lstStyle/>
          <a:p>
            <a:pPr marL="0" indent="0" algn="ctr">
              <a:spcBef>
                <a:spcPts val="0"/>
              </a:spcBef>
            </a:pPr>
            <a:r>
              <a:rPr lang="en-US"/>
              <a:t>Natasha Cross </a:t>
            </a:r>
            <a:endParaRPr lang="en-US" dirty="0"/>
          </a:p>
        </p:txBody>
      </p:sp>
      <p:pic>
        <p:nvPicPr>
          <p:cNvPr id="2" name="Picture 2" descr="Graphical user interface&#10;&#10;Description automatically generated">
            <a:extLst>
              <a:ext uri="{FF2B5EF4-FFF2-40B4-BE49-F238E27FC236}">
                <a16:creationId xmlns:a16="http://schemas.microsoft.com/office/drawing/2014/main" id="{81F2373C-17AC-4C44-B8A3-9B566C9AEAE5}"/>
              </a:ext>
            </a:extLst>
          </p:cNvPr>
          <p:cNvPicPr>
            <a:picLocks noChangeAspect="1"/>
          </p:cNvPicPr>
          <p:nvPr/>
        </p:nvPicPr>
        <p:blipFill>
          <a:blip r:embed="rId3"/>
          <a:stretch>
            <a:fillRect/>
          </a:stretch>
        </p:blipFill>
        <p:spPr>
          <a:xfrm>
            <a:off x="7420074" y="4189996"/>
            <a:ext cx="2036690" cy="735269"/>
          </a:xfrm>
          <a:prstGeom prst="rect">
            <a:avLst/>
          </a:prstGeom>
        </p:spPr>
      </p:pic>
      <p:pic>
        <p:nvPicPr>
          <p:cNvPr id="5" name="Picture 4"/>
          <p:cNvPicPr>
            <a:picLocks noChangeAspect="1"/>
          </p:cNvPicPr>
          <p:nvPr/>
        </p:nvPicPr>
        <p:blipFill>
          <a:blip r:embed="rId4"/>
          <a:stretch>
            <a:fillRect/>
          </a:stretch>
        </p:blipFill>
        <p:spPr>
          <a:xfrm>
            <a:off x="6317639" y="4244996"/>
            <a:ext cx="860058" cy="6369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1054533" y="33469"/>
            <a:ext cx="6595810" cy="864096"/>
          </a:xfrm>
          <a:prstGeom prst="rect">
            <a:avLst/>
          </a:prstGeom>
        </p:spPr>
        <p:txBody>
          <a:bodyPr vert="horz" lIns="5400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000" b="1">
              <a:solidFill>
                <a:srgbClr val="5748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p:cNvSpPr txBox="1">
            <a:spLocks/>
          </p:cNvSpPr>
          <p:nvPr/>
        </p:nvSpPr>
        <p:spPr>
          <a:xfrm>
            <a:off x="1045141" y="872446"/>
            <a:ext cx="3292834" cy="2185358"/>
          </a:xfrm>
          <a:prstGeom prst="rect">
            <a:avLst/>
          </a:prstGeom>
        </p:spPr>
        <p:txBody>
          <a:bodyPr vert="horz" lIns="68580" tIns="34290" rIns="68580" bIns="34290" numCol="1" spcCol="36000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marL="257175" indent="-257175" algn="l">
              <a:buClr>
                <a:srgbClr val="005742"/>
              </a:buClr>
              <a:buSzPct val="120000"/>
              <a:buFont typeface="Arial" panose="020B0604020202020204" pitchFamily="34" charset="0"/>
              <a:buChar char="•"/>
            </a:pPr>
            <a:endParaRPr lang="en-GB" sz="1500"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75"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4396481" y="4220551"/>
            <a:ext cx="3510390" cy="427260"/>
          </a:xfrm>
          <a:prstGeom prst="rect">
            <a:avLst/>
          </a:prstGeom>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300">
              <a:solidFill>
                <a:srgbClr val="005742"/>
              </a:solidFill>
              <a:latin typeface="Open Sans Extrabold"/>
              <a:ea typeface="Open Sans Extrabold" panose="020B0906030804020204" pitchFamily="34" charset="0"/>
              <a:cs typeface="Open Sans Extrabold" panose="020B0906030804020204" pitchFamily="34" charset="0"/>
            </a:endParaRPr>
          </a:p>
        </p:txBody>
      </p:sp>
      <p:sp>
        <p:nvSpPr>
          <p:cNvPr id="10" name="Title 1"/>
          <p:cNvSpPr txBox="1">
            <a:spLocks/>
          </p:cNvSpPr>
          <p:nvPr/>
        </p:nvSpPr>
        <p:spPr>
          <a:xfrm>
            <a:off x="857250" y="3111810"/>
            <a:ext cx="7429500" cy="70207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4000"/>
              </a:lnSpc>
            </a:pPr>
            <a:endParaRPr lang="en-GB" sz="1800" b="1">
              <a:solidFill>
                <a:srgbClr val="57486B"/>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Content Placeholder 5"/>
          <p:cNvSpPr>
            <a:spLocks noGrp="1"/>
          </p:cNvSpPr>
          <p:nvPr>
            <p:ph idx="1"/>
          </p:nvPr>
        </p:nvSpPr>
        <p:spPr>
          <a:xfrm>
            <a:off x="978634" y="1400050"/>
            <a:ext cx="7517011" cy="3628598"/>
          </a:xfrm>
          <a:ln>
            <a:noFill/>
          </a:ln>
        </p:spPr>
        <p:txBody>
          <a:bodyPr vert="horz" lIns="91440" tIns="45720" rIns="91440" bIns="45720" rtlCol="0" anchor="t">
            <a:normAutofit lnSpcReduction="10000"/>
          </a:bodyPr>
          <a:lstStyle/>
          <a:p>
            <a:pPr marL="0" indent="0">
              <a:spcBef>
                <a:spcPts val="1400"/>
              </a:spcBef>
              <a:buNone/>
            </a:pPr>
            <a:r>
              <a:rPr lang="en-US"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The benefit cap was introduced in April 2013 in Bromley, Croydon, Enfield and Haringey and then with all other councils applying the cap to households in receipt of HB between July and September 2013</a:t>
            </a:r>
          </a:p>
          <a:p>
            <a:pPr marL="0" indent="0" algn="r">
              <a:spcBef>
                <a:spcPts val="1400"/>
              </a:spcBef>
              <a:buNone/>
            </a:pPr>
            <a:r>
              <a:rPr lang="en-US" sz="2000" b="1"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Welfare Reform Act 2012</a:t>
            </a:r>
            <a:endParaRPr lang="en-GB" sz="2000" b="1"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spcBef>
                <a:spcPts val="1400"/>
              </a:spcBef>
            </a:pPr>
            <a:endParaRPr lang="en-US"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1400"/>
              </a:spcBef>
              <a:buNone/>
            </a:pPr>
            <a:r>
              <a:rPr lang="en-US"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Part of larger reforms to Welfare Benefits system including Universal Credit</a:t>
            </a:r>
          </a:p>
          <a:p>
            <a:pPr marL="0" indent="0">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p:cNvSpPr/>
          <p:nvPr/>
        </p:nvSpPr>
        <p:spPr>
          <a:xfrm>
            <a:off x="978634" y="369961"/>
            <a:ext cx="7308116" cy="864096"/>
          </a:xfrm>
          <a:prstGeom prst="rect">
            <a:avLst/>
          </a:prstGeom>
          <a:solidFill>
            <a:srgbClr val="FCB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tx2"/>
                </a:solidFill>
                <a:latin typeface="Open Sans" pitchFamily="2" charset="0"/>
                <a:ea typeface="Open Sans" pitchFamily="2" charset="0"/>
                <a:cs typeface="Open Sans" pitchFamily="2" charset="0"/>
              </a:rPr>
              <a:t>Background: 2013 </a:t>
            </a:r>
          </a:p>
        </p:txBody>
      </p:sp>
    </p:spTree>
    <p:extLst>
      <p:ext uri="{BB962C8B-B14F-4D97-AF65-F5344CB8AC3E}">
        <p14:creationId xmlns:p14="http://schemas.microsoft.com/office/powerpoint/2010/main" val="114804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54533" y="33469"/>
            <a:ext cx="6595810" cy="864096"/>
          </a:xfrm>
          <a:prstGeom prst="rect">
            <a:avLst/>
          </a:prstGeom>
        </p:spPr>
        <p:txBody>
          <a:bodyPr vert="horz" lIns="5400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000" b="1">
              <a:solidFill>
                <a:srgbClr val="5748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p:cNvSpPr txBox="1">
            <a:spLocks/>
          </p:cNvSpPr>
          <p:nvPr/>
        </p:nvSpPr>
        <p:spPr>
          <a:xfrm>
            <a:off x="1045141" y="872446"/>
            <a:ext cx="3292834" cy="2185358"/>
          </a:xfrm>
          <a:prstGeom prst="rect">
            <a:avLst/>
          </a:prstGeom>
        </p:spPr>
        <p:txBody>
          <a:bodyPr vert="horz" lIns="68580" tIns="34290" rIns="68580" bIns="34290" numCol="1" spcCol="36000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marL="257175" indent="-257175" algn="l">
              <a:buClr>
                <a:srgbClr val="005742"/>
              </a:buClr>
              <a:buSzPct val="120000"/>
              <a:buFont typeface="Arial" panose="020B0604020202020204" pitchFamily="34" charset="0"/>
              <a:buChar char="•"/>
            </a:pPr>
            <a:endParaRPr lang="en-GB" sz="1500"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75"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4396481" y="4220551"/>
            <a:ext cx="3510390" cy="427260"/>
          </a:xfrm>
          <a:prstGeom prst="rect">
            <a:avLst/>
          </a:prstGeom>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300">
              <a:solidFill>
                <a:srgbClr val="005742"/>
              </a:solidFill>
              <a:latin typeface="Open Sans Extrabold"/>
              <a:ea typeface="Open Sans Extrabold" panose="020B0906030804020204" pitchFamily="34" charset="0"/>
              <a:cs typeface="Open Sans Extrabold" panose="020B0906030804020204" pitchFamily="34" charset="0"/>
            </a:endParaRPr>
          </a:p>
        </p:txBody>
      </p:sp>
      <p:sp>
        <p:nvSpPr>
          <p:cNvPr id="10" name="Title 1"/>
          <p:cNvSpPr txBox="1">
            <a:spLocks/>
          </p:cNvSpPr>
          <p:nvPr/>
        </p:nvSpPr>
        <p:spPr>
          <a:xfrm>
            <a:off x="857250" y="3111810"/>
            <a:ext cx="7429500" cy="70207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4000"/>
              </a:lnSpc>
            </a:pPr>
            <a:endParaRPr lang="en-GB" sz="1800" b="1">
              <a:solidFill>
                <a:srgbClr val="57486B"/>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Content Placeholder 5"/>
          <p:cNvSpPr>
            <a:spLocks noGrp="1"/>
          </p:cNvSpPr>
          <p:nvPr>
            <p:ph idx="1"/>
          </p:nvPr>
        </p:nvSpPr>
        <p:spPr>
          <a:xfrm>
            <a:off x="978634" y="1400050"/>
            <a:ext cx="7517011" cy="3628598"/>
          </a:xfrm>
          <a:ln>
            <a:noFill/>
          </a:ln>
        </p:spPr>
        <p:txBody>
          <a:bodyPr vert="horz" lIns="91440" tIns="45720" rIns="91440" bIns="45720" rtlCol="0" anchor="t">
            <a:normAutofit fontScale="92500" lnSpcReduction="10000"/>
          </a:bodyPr>
          <a:lstStyle/>
          <a:p>
            <a:pPr>
              <a:spcBef>
                <a:spcPts val="1400"/>
              </a:spcBef>
            </a:pPr>
            <a:r>
              <a:rPr lang="en-US" dirty="0">
                <a:solidFill>
                  <a:schemeClr val="tx2">
                    <a:lumMod val="75000"/>
                  </a:schemeClr>
                </a:solidFill>
              </a:rPr>
              <a:t>2013 : the cap was £500 a week for households (with children) in London</a:t>
            </a:r>
          </a:p>
          <a:p>
            <a:pPr>
              <a:spcBef>
                <a:spcPts val="1400"/>
              </a:spcBef>
            </a:pPr>
            <a:r>
              <a:rPr lang="en-US" dirty="0">
                <a:solidFill>
                  <a:schemeClr val="tx2">
                    <a:lumMod val="75000"/>
                  </a:schemeClr>
                </a:solidFill>
              </a:rPr>
              <a:t>2016:  Reduced to £442 a week</a:t>
            </a:r>
          </a:p>
          <a:p>
            <a:pPr>
              <a:spcBef>
                <a:spcPts val="1400"/>
              </a:spcBef>
            </a:pPr>
            <a:r>
              <a:rPr lang="en-GB" dirty="0">
                <a:solidFill>
                  <a:schemeClr val="tx2">
                    <a:lumMod val="75000"/>
                  </a:schemeClr>
                </a:solidFill>
                <a:latin typeface="Calibri"/>
                <a:ea typeface="Open Sans" panose="020B0606030504020204" pitchFamily="34" charset="0"/>
                <a:cs typeface="Calibri"/>
              </a:rPr>
              <a:t>2023/2024 onwards: </a:t>
            </a:r>
            <a:r>
              <a:rPr lang="en-GB" dirty="0">
                <a:solidFill>
                  <a:schemeClr val="tx2">
                    <a:lumMod val="75000"/>
                  </a:schemeClr>
                </a:solidFill>
                <a:ea typeface="Open Sans" panose="020B0606030504020204" pitchFamily="34" charset="0"/>
                <a:cs typeface="Calibri"/>
              </a:rPr>
              <a:t>The Benefit Cap had not risen until April 2023 when it rose by 10.1% to </a:t>
            </a:r>
            <a:r>
              <a:rPr lang="en-US" dirty="0">
                <a:solidFill>
                  <a:schemeClr val="tx2">
                    <a:lumMod val="75000"/>
                  </a:schemeClr>
                </a:solidFill>
                <a:latin typeface="Open Sans"/>
              </a:rPr>
              <a:t>£486.98 a week</a:t>
            </a:r>
            <a:endParaRPr lang="en-GB" dirty="0">
              <a:solidFill>
                <a:schemeClr val="tx2">
                  <a:lumMod val="75000"/>
                </a:schemeClr>
              </a:solidFill>
              <a:latin typeface="Calibri"/>
              <a:ea typeface="Open Sans" panose="020B0606030504020204" pitchFamily="34" charset="0"/>
              <a:cs typeface="Calibri"/>
            </a:endParaRPr>
          </a:p>
          <a:p>
            <a:pPr marL="0" indent="0" algn="ctr">
              <a:spcBef>
                <a:spcPts val="1400"/>
              </a:spcBef>
              <a:buNone/>
            </a:pPr>
            <a:r>
              <a:rPr lang="en-US" i="1" dirty="0">
                <a:solidFill>
                  <a:schemeClr val="tx2">
                    <a:lumMod val="75000"/>
                  </a:schemeClr>
                </a:solidFill>
              </a:rPr>
              <a:t>If the benefit cap had been increased with inflation from its implementation, the cap in 2023/24 would be £640 a week, £200 a week higher in London </a:t>
            </a:r>
          </a:p>
          <a:p>
            <a:pPr marL="0" indent="0" algn="ctr">
              <a:spcBef>
                <a:spcPts val="1400"/>
              </a:spcBef>
              <a:buNone/>
            </a:pPr>
            <a:r>
              <a:rPr lang="en-GB" sz="1400" dirty="0">
                <a:solidFill>
                  <a:srgbClr val="000000"/>
                </a:solidFill>
                <a:ea typeface="Open Sans" panose="020B0606030504020204" pitchFamily="34" charset="0"/>
                <a:cs typeface="Calibri"/>
                <a:hlinkClick r:id="rId3"/>
              </a:rPr>
              <a:t>https://cpag.org.uk/sites/default/files/2023-08/Benefit%20cap-%20cost%20of%20living%20in%20a%20crisis.pdf</a:t>
            </a:r>
            <a:r>
              <a:rPr lang="en-GB" sz="1400" dirty="0">
                <a:solidFill>
                  <a:srgbClr val="000000"/>
                </a:solidFill>
                <a:ea typeface="Open Sans" panose="020B0606030504020204" pitchFamily="34" charset="0"/>
                <a:cs typeface="Calibri"/>
              </a:rPr>
              <a:t> </a:t>
            </a:r>
          </a:p>
          <a:p>
            <a:pPr marL="0" indent="0">
              <a:spcBef>
                <a:spcPts val="1400"/>
              </a:spcBef>
              <a:buNone/>
            </a:pPr>
            <a:endParaRPr lang="en-GB" dirty="0">
              <a:solidFill>
                <a:srgbClr val="000000"/>
              </a:solidFill>
              <a:latin typeface="Calibri"/>
              <a:ea typeface="Open Sans" panose="020B0606030504020204" pitchFamily="34" charset="0"/>
              <a:cs typeface="Calibri"/>
            </a:endParaRPr>
          </a:p>
          <a:p>
            <a:pPr>
              <a:spcBef>
                <a:spcPts val="1400"/>
              </a:spcBef>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p:cNvSpPr/>
          <p:nvPr/>
        </p:nvSpPr>
        <p:spPr>
          <a:xfrm>
            <a:off x="978634" y="369961"/>
            <a:ext cx="7308116" cy="864096"/>
          </a:xfrm>
          <a:prstGeom prst="rect">
            <a:avLst/>
          </a:prstGeom>
          <a:solidFill>
            <a:srgbClr val="FCB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tx2"/>
                </a:solidFill>
                <a:latin typeface="Open Sans" pitchFamily="2" charset="0"/>
                <a:ea typeface="Open Sans" pitchFamily="2" charset="0"/>
                <a:cs typeface="Open Sans" pitchFamily="2" charset="0"/>
              </a:rPr>
              <a:t>History of the Cap</a:t>
            </a:r>
          </a:p>
        </p:txBody>
      </p:sp>
    </p:spTree>
    <p:extLst>
      <p:ext uri="{BB962C8B-B14F-4D97-AF65-F5344CB8AC3E}">
        <p14:creationId xmlns:p14="http://schemas.microsoft.com/office/powerpoint/2010/main" val="139137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3D0C3B-A0AF-8BAF-0A81-DD179D651F55}"/>
              </a:ext>
            </a:extLst>
          </p:cNvPr>
          <p:cNvSpPr>
            <a:spLocks noGrp="1"/>
          </p:cNvSpPr>
          <p:nvPr>
            <p:ph type="title"/>
          </p:nvPr>
        </p:nvSpPr>
        <p:spPr>
          <a:xfrm>
            <a:off x="1517345" y="342900"/>
            <a:ext cx="6172200" cy="857250"/>
          </a:xfrm>
          <a:solidFill>
            <a:srgbClr val="FCBC69"/>
          </a:solidFill>
        </p:spPr>
        <p:txBody>
          <a:bodyPr>
            <a:normAutofit/>
          </a:bodyPr>
          <a:lstStyle/>
          <a:p>
            <a:r>
              <a:rPr lang="en-US" sz="2400" b="1" i="1" dirty="0">
                <a:solidFill>
                  <a:srgbClr val="004B88"/>
                </a:solidFill>
                <a:latin typeface="Open Sans"/>
                <a:cs typeface="Open Sans"/>
              </a:rPr>
              <a:t>The Benefit Cap</a:t>
            </a:r>
            <a:endParaRPr lang="en-US" sz="2400" b="1" i="1" dirty="0"/>
          </a:p>
        </p:txBody>
      </p:sp>
      <p:sp>
        <p:nvSpPr>
          <p:cNvPr id="3" name="Content Placeholder 2"/>
          <p:cNvSpPr>
            <a:spLocks noGrp="1"/>
          </p:cNvSpPr>
          <p:nvPr>
            <p:ph idx="1"/>
          </p:nvPr>
        </p:nvSpPr>
        <p:spPr/>
        <p:txBody>
          <a:bodyPr vert="horz" lIns="68580" tIns="34290" rIns="68580" bIns="34290" rtlCol="0" anchor="t">
            <a:noAutofit/>
          </a:bodyPr>
          <a:lstStyle/>
          <a:p>
            <a:pPr marL="0" indent="0">
              <a:buNone/>
            </a:pPr>
            <a:endParaRPr lang="en-US">
              <a:effectLst/>
              <a:latin typeface="Arial"/>
              <a:ea typeface="ＭＳ 明朝"/>
            </a:endParaRPr>
          </a:p>
          <a:p>
            <a:pPr marL="0" indent="0">
              <a:buNone/>
            </a:pPr>
            <a:endParaRPr lang="en-US">
              <a:latin typeface="Arial"/>
              <a:ea typeface="ＭＳ 明朝"/>
            </a:endParaRPr>
          </a:p>
          <a:p>
            <a:pPr marL="0" indent="0">
              <a:buNone/>
            </a:pPr>
            <a:endParaRPr lang="en-US">
              <a:effectLst/>
              <a:latin typeface="Arial"/>
              <a:ea typeface="ＭＳ 明朝"/>
            </a:endParaRPr>
          </a:p>
          <a:p>
            <a:pPr marL="0" indent="0">
              <a:buNone/>
            </a:pPr>
            <a:endParaRPr lang="en-US">
              <a:latin typeface="Arial"/>
              <a:ea typeface="ＭＳ 明朝"/>
            </a:endParaRPr>
          </a:p>
          <a:p>
            <a:pPr marL="0" indent="0">
              <a:buNone/>
            </a:pPr>
            <a:endParaRPr lang="en-US">
              <a:effectLst/>
              <a:latin typeface="Arial"/>
              <a:ea typeface="ＭＳ 明朝"/>
            </a:endParaRPr>
          </a:p>
          <a:p>
            <a:pPr marL="0" indent="0">
              <a:buNone/>
            </a:pPr>
            <a:endParaRPr lang="en-US">
              <a:latin typeface="Arial"/>
              <a:ea typeface="ＭＳ 明朝"/>
            </a:endParaRPr>
          </a:p>
          <a:p>
            <a:pPr marL="0" indent="0">
              <a:buNone/>
            </a:pPr>
            <a:endParaRPr lang="en-US" sz="1800">
              <a:latin typeface="Arial"/>
              <a:ea typeface="ＭＳ 明朝"/>
              <a:cs typeface="Arial"/>
            </a:endParaRPr>
          </a:p>
        </p:txBody>
      </p:sp>
      <p:sp>
        <p:nvSpPr>
          <p:cNvPr id="6" name="TextBox 5"/>
          <p:cNvSpPr txBox="1"/>
          <p:nvPr/>
        </p:nvSpPr>
        <p:spPr>
          <a:xfrm>
            <a:off x="1485900" y="3695635"/>
            <a:ext cx="3449782" cy="230832"/>
          </a:xfrm>
          <a:prstGeom prst="rect">
            <a:avLst/>
          </a:prstGeom>
          <a:noFill/>
        </p:spPr>
        <p:txBody>
          <a:bodyPr wrap="square" lIns="68580" tIns="34290" rIns="68580" bIns="34290" rtlCol="0" anchor="t">
            <a:spAutoFit/>
          </a:bodyPr>
          <a:lstStyle/>
          <a:p>
            <a:endParaRPr lang="en-GB" sz="1050">
              <a:cs typeface="Calibri"/>
            </a:endParaRPr>
          </a:p>
        </p:txBody>
      </p:sp>
      <p:graphicFrame>
        <p:nvGraphicFramePr>
          <p:cNvPr id="4" name="Table 3">
            <a:extLst>
              <a:ext uri="{FF2B5EF4-FFF2-40B4-BE49-F238E27FC236}">
                <a16:creationId xmlns:a16="http://schemas.microsoft.com/office/drawing/2014/main" id="{8BDADABC-FB01-E669-C059-5672677FB98A}"/>
              </a:ext>
            </a:extLst>
          </p:cNvPr>
          <p:cNvGraphicFramePr>
            <a:graphicFrameLocks noGrp="1"/>
          </p:cNvGraphicFramePr>
          <p:nvPr/>
        </p:nvGraphicFramePr>
        <p:xfrm>
          <a:off x="1517345" y="1250312"/>
          <a:ext cx="6107053" cy="3011508"/>
        </p:xfrm>
        <a:graphic>
          <a:graphicData uri="http://schemas.openxmlformats.org/drawingml/2006/table">
            <a:tbl>
              <a:tblPr firstRow="1" bandRow="1">
                <a:tableStyleId>{073A0DAA-6AF3-43AB-8588-CEC1D06C72B9}</a:tableStyleId>
              </a:tblPr>
              <a:tblGrid>
                <a:gridCol w="2358422">
                  <a:extLst>
                    <a:ext uri="{9D8B030D-6E8A-4147-A177-3AD203B41FA5}">
                      <a16:colId xmlns:a16="http://schemas.microsoft.com/office/drawing/2014/main" val="3713333335"/>
                    </a:ext>
                  </a:extLst>
                </a:gridCol>
                <a:gridCol w="1866618">
                  <a:extLst>
                    <a:ext uri="{9D8B030D-6E8A-4147-A177-3AD203B41FA5}">
                      <a16:colId xmlns:a16="http://schemas.microsoft.com/office/drawing/2014/main" val="2980339688"/>
                    </a:ext>
                  </a:extLst>
                </a:gridCol>
                <a:gridCol w="1882013">
                  <a:extLst>
                    <a:ext uri="{9D8B030D-6E8A-4147-A177-3AD203B41FA5}">
                      <a16:colId xmlns:a16="http://schemas.microsoft.com/office/drawing/2014/main" val="4057035135"/>
                    </a:ext>
                  </a:extLst>
                </a:gridCol>
              </a:tblGrid>
              <a:tr h="815413">
                <a:tc>
                  <a:txBody>
                    <a:bodyPr/>
                    <a:lstStyle/>
                    <a:p>
                      <a:pPr algn="l" rtl="0" fontAlgn="auto"/>
                      <a:r>
                        <a:rPr lang="en-US" sz="1400" dirty="0">
                          <a:effectLst/>
                          <a:latin typeface="Open Sans"/>
                        </a:rPr>
                        <a:t>​</a:t>
                      </a:r>
                      <a:endParaRPr lang="en-US" sz="1400" b="1" i="0">
                        <a:solidFill>
                          <a:srgbClr val="FFFFFF"/>
                        </a:solidFill>
                        <a:effectLst/>
                        <a:latin typeface="Open Sans"/>
                      </a:endParaRPr>
                    </a:p>
                  </a:txBody>
                  <a:tcPr marL="68580" marR="68580" marT="34290" marB="34290"/>
                </a:tc>
                <a:tc>
                  <a:txBody>
                    <a:bodyPr/>
                    <a:lstStyle/>
                    <a:p>
                      <a:pPr algn="l" rtl="0" fontAlgn="base"/>
                      <a:r>
                        <a:rPr lang="en-US" sz="1400" dirty="0">
                          <a:effectLst/>
                          <a:latin typeface="Open Sans"/>
                        </a:rPr>
                        <a:t>Couples (with or without children) and single parents​</a:t>
                      </a:r>
                      <a:endParaRPr lang="en-US" sz="1400" b="1" i="0" dirty="0">
                        <a:solidFill>
                          <a:srgbClr val="FFFFFF"/>
                        </a:solidFill>
                        <a:effectLst/>
                        <a:latin typeface="Open Sans"/>
                      </a:endParaRPr>
                    </a:p>
                  </a:txBody>
                  <a:tcPr marL="68580" marR="68580" marT="34290" marB="34290"/>
                </a:tc>
                <a:tc>
                  <a:txBody>
                    <a:bodyPr/>
                    <a:lstStyle/>
                    <a:p>
                      <a:pPr algn="l" rtl="0" fontAlgn="base"/>
                      <a:r>
                        <a:rPr lang="en-US" sz="1400" dirty="0">
                          <a:effectLst/>
                          <a:latin typeface="Open Sans"/>
                        </a:rPr>
                        <a:t>Single people​</a:t>
                      </a:r>
                      <a:endParaRPr lang="en-US" sz="1400" b="1" i="0" dirty="0">
                        <a:solidFill>
                          <a:srgbClr val="FFFFFF"/>
                        </a:solidFill>
                        <a:effectLst/>
                        <a:latin typeface="Open Sans"/>
                      </a:endParaRPr>
                    </a:p>
                  </a:txBody>
                  <a:tcPr marL="68580" marR="68580" marT="34290" marB="34290"/>
                </a:tc>
                <a:extLst>
                  <a:ext uri="{0D108BD9-81ED-4DB2-BD59-A6C34878D82A}">
                    <a16:rowId xmlns:a16="http://schemas.microsoft.com/office/drawing/2014/main" val="3682924575"/>
                  </a:ext>
                </a:extLst>
              </a:tr>
              <a:tr h="959805">
                <a:tc>
                  <a:txBody>
                    <a:bodyPr/>
                    <a:lstStyle/>
                    <a:p>
                      <a:pPr algn="l" rtl="0" fontAlgn="base"/>
                      <a:r>
                        <a:rPr lang="en-US" sz="1400" dirty="0">
                          <a:effectLst/>
                          <a:latin typeface="Open Sans"/>
                        </a:rPr>
                        <a:t>2025/26 Rate​ (same as 2026-27)</a:t>
                      </a:r>
                    </a:p>
                    <a:p>
                      <a:pPr algn="l" rtl="0" fontAlgn="base"/>
                      <a:r>
                        <a:rPr lang="en-US" sz="1400" dirty="0">
                          <a:effectLst/>
                          <a:latin typeface="Open Sans"/>
                        </a:rPr>
                        <a:t>Greater London​</a:t>
                      </a:r>
                      <a:endParaRPr lang="en-US" sz="1400" b="0" i="0" dirty="0">
                        <a:solidFill>
                          <a:srgbClr val="000000"/>
                        </a:solidFill>
                        <a:effectLst/>
                        <a:latin typeface="Open Sans"/>
                      </a:endParaRPr>
                    </a:p>
                  </a:txBody>
                  <a:tcPr marL="68580" marR="68580" marT="34290" marB="34290"/>
                </a:tc>
                <a:tc>
                  <a:txBody>
                    <a:bodyPr/>
                    <a:lstStyle/>
                    <a:p>
                      <a:pPr algn="l" rtl="0" fontAlgn="base"/>
                      <a:r>
                        <a:rPr lang="en-US" sz="1400" dirty="0">
                          <a:effectLst/>
                          <a:latin typeface="Open Sans"/>
                        </a:rPr>
                        <a:t>£2,110.25 (monthly)​</a:t>
                      </a:r>
                    </a:p>
                    <a:p>
                      <a:pPr algn="l" rtl="0" fontAlgn="base"/>
                      <a:r>
                        <a:rPr lang="en-US" sz="1400" dirty="0">
                          <a:effectLst/>
                          <a:latin typeface="Open Sans"/>
                        </a:rPr>
                        <a:t>​</a:t>
                      </a:r>
                    </a:p>
                    <a:p>
                      <a:pPr algn="l" rtl="0" fontAlgn="base"/>
                      <a:r>
                        <a:rPr lang="en-US" sz="1400" dirty="0">
                          <a:effectLst/>
                          <a:latin typeface="Open Sans"/>
                        </a:rPr>
                        <a:t>£486.98 (weekly)​</a:t>
                      </a:r>
                      <a:endParaRPr lang="en-US" sz="1400" b="0" i="0" dirty="0">
                        <a:solidFill>
                          <a:srgbClr val="000000"/>
                        </a:solidFill>
                        <a:effectLst/>
                        <a:latin typeface="Open Sans"/>
                      </a:endParaRPr>
                    </a:p>
                  </a:txBody>
                  <a:tcPr marL="68580" marR="68580" marT="34290" marB="34290"/>
                </a:tc>
                <a:tc>
                  <a:txBody>
                    <a:bodyPr/>
                    <a:lstStyle/>
                    <a:p>
                      <a:pPr algn="l" rtl="0" fontAlgn="base"/>
                      <a:r>
                        <a:rPr lang="en-US" sz="1400" dirty="0">
                          <a:effectLst/>
                          <a:latin typeface="Open Sans"/>
                        </a:rPr>
                        <a:t>£1,413.92 (monthly)​</a:t>
                      </a:r>
                    </a:p>
                    <a:p>
                      <a:pPr algn="l" rtl="0" fontAlgn="base"/>
                      <a:r>
                        <a:rPr lang="en-US" sz="1400" dirty="0">
                          <a:effectLst/>
                          <a:latin typeface="Open Sans"/>
                        </a:rPr>
                        <a:t>​</a:t>
                      </a:r>
                    </a:p>
                    <a:p>
                      <a:pPr algn="l" rtl="0" fontAlgn="base"/>
                      <a:r>
                        <a:rPr lang="en-US" sz="1400" dirty="0">
                          <a:effectLst/>
                          <a:latin typeface="Open Sans"/>
                        </a:rPr>
                        <a:t>£326.29 (weekly)​</a:t>
                      </a:r>
                      <a:endParaRPr lang="en-US" sz="1400" b="0" i="0" dirty="0">
                        <a:solidFill>
                          <a:srgbClr val="000000"/>
                        </a:solidFill>
                        <a:effectLst/>
                        <a:latin typeface="Open Sans"/>
                      </a:endParaRPr>
                    </a:p>
                  </a:txBody>
                  <a:tcPr marL="68580" marR="68580" marT="34290" marB="34290"/>
                </a:tc>
                <a:extLst>
                  <a:ext uri="{0D108BD9-81ED-4DB2-BD59-A6C34878D82A}">
                    <a16:rowId xmlns:a16="http://schemas.microsoft.com/office/drawing/2014/main" val="4224353147"/>
                  </a:ext>
                </a:extLst>
              </a:tr>
              <a:tr h="1129683">
                <a:tc>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sz="1400" dirty="0">
                          <a:effectLst/>
                          <a:latin typeface="Open Sans"/>
                        </a:rPr>
                        <a:t>2025/26 Rate​ (same as 2026-27)</a:t>
                      </a:r>
                    </a:p>
                    <a:p>
                      <a:pPr algn="l" rtl="0" fontAlgn="base"/>
                      <a:r>
                        <a:rPr lang="en-US" sz="1400" dirty="0">
                          <a:effectLst/>
                          <a:latin typeface="Open Sans"/>
                        </a:rPr>
                        <a:t>Outside Greater London​</a:t>
                      </a:r>
                      <a:endParaRPr lang="en-US" sz="1400" b="0" i="0" dirty="0">
                        <a:solidFill>
                          <a:srgbClr val="000000"/>
                        </a:solidFill>
                        <a:effectLst/>
                        <a:latin typeface="Open Sans"/>
                      </a:endParaRPr>
                    </a:p>
                  </a:txBody>
                  <a:tcPr marL="68580" marR="68580" marT="34290" marB="34290"/>
                </a:tc>
                <a:tc>
                  <a:txBody>
                    <a:bodyPr/>
                    <a:lstStyle/>
                    <a:p>
                      <a:pPr algn="l" rtl="0" fontAlgn="base"/>
                      <a:r>
                        <a:rPr lang="en-US" sz="1400" u="none" strike="noStrike" dirty="0">
                          <a:effectLst/>
                          <a:latin typeface="Open Sans"/>
                        </a:rPr>
                        <a:t>£1,835 (monthly)</a:t>
                      </a:r>
                      <a:r>
                        <a:rPr lang="en-US" sz="1400" dirty="0">
                          <a:effectLst/>
                          <a:latin typeface="Open Sans"/>
                        </a:rPr>
                        <a:t>​</a:t>
                      </a:r>
                    </a:p>
                    <a:p>
                      <a:pPr algn="l" rtl="0" fontAlgn="base"/>
                      <a:r>
                        <a:rPr lang="en-US" sz="1400" dirty="0">
                          <a:effectLst/>
                          <a:latin typeface="Open Sans"/>
                        </a:rPr>
                        <a:t>​</a:t>
                      </a:r>
                    </a:p>
                    <a:p>
                      <a:pPr algn="l" rtl="0" fontAlgn="base"/>
                      <a:r>
                        <a:rPr lang="en-US" sz="1400" u="none" strike="noStrike" dirty="0">
                          <a:effectLst/>
                          <a:latin typeface="Open Sans"/>
                        </a:rPr>
                        <a:t>£423.46 (weekly)</a:t>
                      </a:r>
                      <a:r>
                        <a:rPr lang="en-US" sz="1400" dirty="0">
                          <a:effectLst/>
                          <a:latin typeface="Open Sans"/>
                        </a:rPr>
                        <a:t>​</a:t>
                      </a:r>
                      <a:endParaRPr lang="en-US" sz="1400" b="0" i="0" dirty="0">
                        <a:solidFill>
                          <a:srgbClr val="000000"/>
                        </a:solidFill>
                        <a:effectLst/>
                        <a:latin typeface="Open Sans"/>
                      </a:endParaRPr>
                    </a:p>
                  </a:txBody>
                  <a:tcPr marL="68580" marR="68580" marT="34290" marB="34290"/>
                </a:tc>
                <a:tc>
                  <a:txBody>
                    <a:bodyPr/>
                    <a:lstStyle/>
                    <a:p>
                      <a:pPr algn="l" rtl="0" fontAlgn="base"/>
                      <a:r>
                        <a:rPr lang="en-US" sz="1400" dirty="0">
                          <a:effectLst/>
                          <a:latin typeface="Open Sans"/>
                        </a:rPr>
                        <a:t>£1,229.42 (Monthly)​</a:t>
                      </a:r>
                    </a:p>
                    <a:p>
                      <a:pPr algn="l" rtl="0" fontAlgn="base"/>
                      <a:r>
                        <a:rPr lang="en-US" sz="1400" dirty="0">
                          <a:effectLst/>
                          <a:latin typeface="Open Sans"/>
                        </a:rPr>
                        <a:t>​</a:t>
                      </a:r>
                    </a:p>
                    <a:p>
                      <a:pPr algn="l" rtl="0" fontAlgn="base"/>
                      <a:r>
                        <a:rPr lang="en-US" sz="1400" dirty="0">
                          <a:effectLst/>
                          <a:latin typeface="Open Sans"/>
                        </a:rPr>
                        <a:t>£283.71 (weekly)​</a:t>
                      </a:r>
                      <a:endParaRPr lang="en-US" sz="1400" b="0" i="0" dirty="0">
                        <a:solidFill>
                          <a:srgbClr val="000000"/>
                        </a:solidFill>
                        <a:effectLst/>
                        <a:latin typeface="Open Sans"/>
                      </a:endParaRPr>
                    </a:p>
                  </a:txBody>
                  <a:tcPr marL="68580" marR="68580" marT="34290" marB="34290"/>
                </a:tc>
                <a:extLst>
                  <a:ext uri="{0D108BD9-81ED-4DB2-BD59-A6C34878D82A}">
                    <a16:rowId xmlns:a16="http://schemas.microsoft.com/office/drawing/2014/main" val="723013762"/>
                  </a:ext>
                </a:extLst>
              </a:tr>
            </a:tbl>
          </a:graphicData>
        </a:graphic>
      </p:graphicFrame>
    </p:spTree>
    <p:extLst>
      <p:ext uri="{BB962C8B-B14F-4D97-AF65-F5344CB8AC3E}">
        <p14:creationId xmlns:p14="http://schemas.microsoft.com/office/powerpoint/2010/main" val="1247787243"/>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54533" y="33469"/>
            <a:ext cx="6595810" cy="864096"/>
          </a:xfrm>
          <a:prstGeom prst="rect">
            <a:avLst/>
          </a:prstGeom>
        </p:spPr>
        <p:txBody>
          <a:bodyPr vert="horz" lIns="5400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000" b="1">
              <a:solidFill>
                <a:srgbClr val="5748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p:cNvSpPr txBox="1">
            <a:spLocks/>
          </p:cNvSpPr>
          <p:nvPr/>
        </p:nvSpPr>
        <p:spPr>
          <a:xfrm>
            <a:off x="1045141" y="872446"/>
            <a:ext cx="3292834" cy="2185358"/>
          </a:xfrm>
          <a:prstGeom prst="rect">
            <a:avLst/>
          </a:prstGeom>
        </p:spPr>
        <p:txBody>
          <a:bodyPr vert="horz" lIns="68580" tIns="34290" rIns="68580" bIns="34290" numCol="1" spcCol="36000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marL="257175" indent="-257175" algn="l">
              <a:buClr>
                <a:srgbClr val="005742"/>
              </a:buClr>
              <a:buSzPct val="120000"/>
              <a:buFont typeface="Arial" panose="020B0604020202020204" pitchFamily="34" charset="0"/>
              <a:buChar char="•"/>
            </a:pPr>
            <a:endParaRPr lang="en-GB" sz="1500"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75"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4396481" y="4220551"/>
            <a:ext cx="3510390" cy="427260"/>
          </a:xfrm>
          <a:prstGeom prst="rect">
            <a:avLst/>
          </a:prstGeom>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300">
              <a:solidFill>
                <a:srgbClr val="005742"/>
              </a:solidFill>
              <a:latin typeface="Open Sans Extrabold"/>
              <a:ea typeface="Open Sans Extrabold" panose="020B0906030804020204" pitchFamily="34" charset="0"/>
              <a:cs typeface="Open Sans Extrabold" panose="020B0906030804020204" pitchFamily="34" charset="0"/>
            </a:endParaRPr>
          </a:p>
        </p:txBody>
      </p:sp>
      <p:sp>
        <p:nvSpPr>
          <p:cNvPr id="10" name="Title 1"/>
          <p:cNvSpPr txBox="1">
            <a:spLocks/>
          </p:cNvSpPr>
          <p:nvPr/>
        </p:nvSpPr>
        <p:spPr>
          <a:xfrm>
            <a:off x="857250" y="3111810"/>
            <a:ext cx="7429500" cy="70207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4000"/>
              </a:lnSpc>
            </a:pPr>
            <a:endParaRPr lang="en-GB" sz="1800" b="1">
              <a:solidFill>
                <a:srgbClr val="57486B"/>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Content Placeholder 5"/>
          <p:cNvSpPr>
            <a:spLocks noGrp="1"/>
          </p:cNvSpPr>
          <p:nvPr>
            <p:ph idx="1"/>
          </p:nvPr>
        </p:nvSpPr>
        <p:spPr>
          <a:xfrm>
            <a:off x="978634" y="1400050"/>
            <a:ext cx="7517011" cy="3628598"/>
          </a:xfrm>
          <a:ln>
            <a:noFill/>
          </a:ln>
        </p:spPr>
        <p:txBody>
          <a:bodyPr vert="horz" lIns="91440" tIns="45720" rIns="91440" bIns="45720" rtlCol="0" anchor="t">
            <a:normAutofit/>
          </a:bodyPr>
          <a:lstStyle/>
          <a:p>
            <a:pPr marL="0" indent="0">
              <a:spcBef>
                <a:spcPts val="1400"/>
              </a:spcBef>
              <a:buNone/>
            </a:pPr>
            <a:r>
              <a:rPr lang="en-US"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The Two Child Limit restricts claims on Universal Credit to 2x Child Elements for children born after April 2017. You can only claim for your third (or more) if:</a:t>
            </a:r>
          </a:p>
          <a:p>
            <a:pPr lvl="2">
              <a:spcBef>
                <a:spcPts val="1400"/>
              </a:spcBef>
            </a:pPr>
            <a:r>
              <a:rPr lang="en-US"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They were born </a:t>
            </a:r>
            <a:r>
              <a:rPr lang="en-US" b="1"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before</a:t>
            </a:r>
            <a:r>
              <a:rPr lang="en-US"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 6 April 2017, or</a:t>
            </a:r>
          </a:p>
          <a:p>
            <a:pPr lvl="2">
              <a:spcBef>
                <a:spcPts val="1400"/>
              </a:spcBef>
            </a:pPr>
            <a:r>
              <a:rPr lang="en-US"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They are disabled (Disabled Child element only), or </a:t>
            </a:r>
          </a:p>
          <a:p>
            <a:pPr lvl="2">
              <a:spcBef>
                <a:spcPts val="1400"/>
              </a:spcBef>
            </a:pPr>
            <a:r>
              <a:rPr lang="en-US"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Special circumstances (exceptions) apply to your Universal Credit claim</a:t>
            </a:r>
          </a:p>
          <a:p>
            <a:pPr marL="0" indent="0">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p:cNvSpPr/>
          <p:nvPr/>
        </p:nvSpPr>
        <p:spPr>
          <a:xfrm>
            <a:off x="978634" y="369961"/>
            <a:ext cx="7308116" cy="864096"/>
          </a:xfrm>
          <a:prstGeom prst="rect">
            <a:avLst/>
          </a:prstGeom>
          <a:solidFill>
            <a:srgbClr val="FCB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2"/>
                </a:solidFill>
                <a:latin typeface="Open Sans" pitchFamily="2" charset="0"/>
                <a:ea typeface="Open Sans" pitchFamily="2" charset="0"/>
                <a:cs typeface="Open Sans" pitchFamily="2" charset="0"/>
              </a:rPr>
              <a:t>The Two Child Limit</a:t>
            </a:r>
          </a:p>
        </p:txBody>
      </p:sp>
      <p:pic>
        <p:nvPicPr>
          <p:cNvPr id="3" name="Picture 3" descr="A picture containing silhouette, arch&#10;&#10;Description automatically generated">
            <a:extLst>
              <a:ext uri="{FF2B5EF4-FFF2-40B4-BE49-F238E27FC236}">
                <a16:creationId xmlns:a16="http://schemas.microsoft.com/office/drawing/2014/main" id="{6CE9B8AC-BB45-5F51-0AED-AAEC3DD62FB5}"/>
              </a:ext>
            </a:extLst>
          </p:cNvPr>
          <p:cNvPicPr>
            <a:picLocks noChangeAspect="1"/>
          </p:cNvPicPr>
          <p:nvPr/>
        </p:nvPicPr>
        <p:blipFill>
          <a:blip r:embed="rId3"/>
          <a:stretch>
            <a:fillRect/>
          </a:stretch>
        </p:blipFill>
        <p:spPr>
          <a:xfrm>
            <a:off x="8304605" y="3643871"/>
            <a:ext cx="624848" cy="1328105"/>
          </a:xfrm>
          <a:prstGeom prst="rect">
            <a:avLst/>
          </a:prstGeom>
        </p:spPr>
      </p:pic>
    </p:spTree>
    <p:extLst>
      <p:ext uri="{BB962C8B-B14F-4D97-AF65-F5344CB8AC3E}">
        <p14:creationId xmlns:p14="http://schemas.microsoft.com/office/powerpoint/2010/main" val="349940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54533" y="33469"/>
            <a:ext cx="6595810" cy="864096"/>
          </a:xfrm>
          <a:prstGeom prst="rect">
            <a:avLst/>
          </a:prstGeom>
        </p:spPr>
        <p:txBody>
          <a:bodyPr vert="horz" lIns="5400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000" b="1">
              <a:solidFill>
                <a:srgbClr val="5748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p:cNvSpPr txBox="1">
            <a:spLocks/>
          </p:cNvSpPr>
          <p:nvPr/>
        </p:nvSpPr>
        <p:spPr>
          <a:xfrm>
            <a:off x="1045141" y="872446"/>
            <a:ext cx="3292834" cy="2185358"/>
          </a:xfrm>
          <a:prstGeom prst="rect">
            <a:avLst/>
          </a:prstGeom>
        </p:spPr>
        <p:txBody>
          <a:bodyPr vert="horz" lIns="68580" tIns="34290" rIns="68580" bIns="34290" numCol="1" spcCol="36000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marL="257175" indent="-257175" algn="l">
              <a:buClr>
                <a:srgbClr val="005742"/>
              </a:buClr>
              <a:buSzPct val="120000"/>
              <a:buFont typeface="Arial" panose="020B0604020202020204" pitchFamily="34" charset="0"/>
              <a:buChar char="•"/>
            </a:pPr>
            <a:endParaRPr lang="en-GB" sz="1500"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75"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4396481" y="4220551"/>
            <a:ext cx="3510390" cy="427260"/>
          </a:xfrm>
          <a:prstGeom prst="rect">
            <a:avLst/>
          </a:prstGeom>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300">
              <a:solidFill>
                <a:srgbClr val="005742"/>
              </a:solidFill>
              <a:latin typeface="Open Sans Extrabold"/>
              <a:ea typeface="Open Sans Extrabold" panose="020B0906030804020204" pitchFamily="34" charset="0"/>
              <a:cs typeface="Open Sans Extrabold" panose="020B0906030804020204" pitchFamily="34" charset="0"/>
            </a:endParaRPr>
          </a:p>
        </p:txBody>
      </p:sp>
      <p:sp>
        <p:nvSpPr>
          <p:cNvPr id="10" name="Title 1"/>
          <p:cNvSpPr txBox="1">
            <a:spLocks/>
          </p:cNvSpPr>
          <p:nvPr/>
        </p:nvSpPr>
        <p:spPr>
          <a:xfrm>
            <a:off x="857250" y="3111810"/>
            <a:ext cx="7429500" cy="70207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4000"/>
              </a:lnSpc>
            </a:pPr>
            <a:endParaRPr lang="en-GB" sz="1800" b="1">
              <a:solidFill>
                <a:srgbClr val="57486B"/>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Content Placeholder 5"/>
          <p:cNvSpPr>
            <a:spLocks noGrp="1"/>
          </p:cNvSpPr>
          <p:nvPr>
            <p:ph idx="1"/>
          </p:nvPr>
        </p:nvSpPr>
        <p:spPr>
          <a:xfrm>
            <a:off x="978634" y="1400050"/>
            <a:ext cx="7517011" cy="3628598"/>
          </a:xfrm>
          <a:ln>
            <a:noFill/>
          </a:ln>
        </p:spPr>
        <p:txBody>
          <a:bodyPr vert="horz" lIns="91440" tIns="45720" rIns="91440" bIns="45720" rtlCol="0" anchor="t">
            <a:normAutofit/>
          </a:bodyPr>
          <a:lstStyle/>
          <a:p>
            <a:pPr marL="0" indent="0" algn="ctr">
              <a:spcBef>
                <a:spcPts val="1400"/>
              </a:spcBef>
              <a:buNone/>
            </a:pPr>
            <a:r>
              <a:rPr lang="en-US" sz="4000" dirty="0">
                <a:solidFill>
                  <a:schemeClr val="tx2">
                    <a:lumMod val="75000"/>
                  </a:schemeClr>
                </a:solidFill>
              </a:rPr>
              <a:t>From April 2026, the government is scrapping the two-child limit on Universal Credit </a:t>
            </a:r>
            <a:endParaRPr lang="en-GB" sz="40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p:cNvSpPr/>
          <p:nvPr/>
        </p:nvSpPr>
        <p:spPr>
          <a:xfrm>
            <a:off x="978634" y="369961"/>
            <a:ext cx="7308116" cy="864096"/>
          </a:xfrm>
          <a:prstGeom prst="rect">
            <a:avLst/>
          </a:prstGeom>
          <a:solidFill>
            <a:srgbClr val="FCB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tx2"/>
                </a:solidFill>
                <a:latin typeface="Open Sans" pitchFamily="2" charset="0"/>
                <a:ea typeface="Open Sans" pitchFamily="2" charset="0"/>
                <a:cs typeface="Open Sans" pitchFamily="2" charset="0"/>
              </a:rPr>
              <a:t>2 Child Limit Scrapped! </a:t>
            </a:r>
          </a:p>
        </p:txBody>
      </p:sp>
      <p:pic>
        <p:nvPicPr>
          <p:cNvPr id="2" name="Picture 1">
            <a:extLst>
              <a:ext uri="{FF2B5EF4-FFF2-40B4-BE49-F238E27FC236}">
                <a16:creationId xmlns:a16="http://schemas.microsoft.com/office/drawing/2014/main" id="{91909625-0723-3CAC-045A-3D23AADFADF5}"/>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023975" y="3654760"/>
            <a:ext cx="948053" cy="993051"/>
          </a:xfrm>
          <a:prstGeom prst="rect">
            <a:avLst/>
          </a:prstGeom>
        </p:spPr>
      </p:pic>
    </p:spTree>
    <p:extLst>
      <p:ext uri="{BB962C8B-B14F-4D97-AF65-F5344CB8AC3E}">
        <p14:creationId xmlns:p14="http://schemas.microsoft.com/office/powerpoint/2010/main" val="269204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54533" y="33469"/>
            <a:ext cx="6595810" cy="864096"/>
          </a:xfrm>
          <a:prstGeom prst="rect">
            <a:avLst/>
          </a:prstGeom>
        </p:spPr>
        <p:txBody>
          <a:bodyPr vert="horz" lIns="5400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000" b="1">
              <a:solidFill>
                <a:srgbClr val="5748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p:cNvSpPr txBox="1">
            <a:spLocks/>
          </p:cNvSpPr>
          <p:nvPr/>
        </p:nvSpPr>
        <p:spPr>
          <a:xfrm>
            <a:off x="1045141" y="872446"/>
            <a:ext cx="3292834" cy="2185358"/>
          </a:xfrm>
          <a:prstGeom prst="rect">
            <a:avLst/>
          </a:prstGeom>
        </p:spPr>
        <p:txBody>
          <a:bodyPr vert="horz" lIns="68580" tIns="34290" rIns="68580" bIns="34290" numCol="1" spcCol="36000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500" b="1">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00" b="1">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marL="257175" indent="-257175" algn="l">
              <a:buClr>
                <a:srgbClr val="005742"/>
              </a:buClr>
              <a:buSzPct val="120000"/>
              <a:buFont typeface="Arial" panose="020B0604020202020204" pitchFamily="34" charset="0"/>
              <a:buChar char="•"/>
            </a:pPr>
            <a:endParaRPr lang="en-GB" sz="150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75"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4396481" y="4220551"/>
            <a:ext cx="3510390" cy="427260"/>
          </a:xfrm>
          <a:prstGeom prst="rect">
            <a:avLst/>
          </a:prstGeom>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300">
              <a:solidFill>
                <a:srgbClr val="005742"/>
              </a:solidFill>
              <a:latin typeface="Open Sans Extrabold"/>
              <a:ea typeface="Open Sans Extrabold" panose="020B0906030804020204" pitchFamily="34" charset="0"/>
              <a:cs typeface="Open Sans Extrabold" panose="020B0906030804020204" pitchFamily="34" charset="0"/>
            </a:endParaRPr>
          </a:p>
        </p:txBody>
      </p:sp>
      <p:sp>
        <p:nvSpPr>
          <p:cNvPr id="10" name="Title 1"/>
          <p:cNvSpPr txBox="1">
            <a:spLocks/>
          </p:cNvSpPr>
          <p:nvPr/>
        </p:nvSpPr>
        <p:spPr>
          <a:xfrm>
            <a:off x="857250" y="3111810"/>
            <a:ext cx="7429500" cy="70207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4000"/>
              </a:lnSpc>
            </a:pPr>
            <a:endParaRPr lang="en-GB" sz="1800" b="1">
              <a:solidFill>
                <a:srgbClr val="57486B"/>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Content Placeholder 5"/>
          <p:cNvSpPr>
            <a:spLocks noGrp="1"/>
          </p:cNvSpPr>
          <p:nvPr>
            <p:ph idx="1"/>
          </p:nvPr>
        </p:nvSpPr>
        <p:spPr>
          <a:xfrm>
            <a:off x="348498" y="1234057"/>
            <a:ext cx="8095965" cy="3943227"/>
          </a:xfrm>
          <a:ln>
            <a:noFill/>
          </a:ln>
        </p:spPr>
        <p:txBody>
          <a:bodyPr vert="horz" lIns="91440" tIns="45720" rIns="91440" bIns="45720" rtlCol="0" anchor="t">
            <a:normAutofit/>
          </a:bodyPr>
          <a:lstStyle/>
          <a:p>
            <a:pPr marL="0" indent="0" algn="ctr">
              <a:spcBef>
                <a:spcPts val="1400"/>
              </a:spcBef>
              <a:buNone/>
            </a:pPr>
            <a:r>
              <a:rPr lang="en-GB" u="sng"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BUT households who can claim more money for their children won’t necessarily see an actual rise in income due to the benefit cap</a:t>
            </a:r>
          </a:p>
        </p:txBody>
      </p:sp>
      <p:sp>
        <p:nvSpPr>
          <p:cNvPr id="9" name="Rectangle 8"/>
          <p:cNvSpPr/>
          <p:nvPr/>
        </p:nvSpPr>
        <p:spPr>
          <a:xfrm>
            <a:off x="978634" y="189156"/>
            <a:ext cx="7308116" cy="864096"/>
          </a:xfrm>
          <a:prstGeom prst="rect">
            <a:avLst/>
          </a:prstGeom>
          <a:solidFill>
            <a:srgbClr val="FCB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a:solidFill>
                  <a:schemeClr val="tx2"/>
                </a:solidFill>
                <a:latin typeface="Open Sans" pitchFamily="2" charset="0"/>
                <a:ea typeface="Open Sans" pitchFamily="2" charset="0"/>
                <a:cs typeface="Open Sans" pitchFamily="2" charset="0"/>
              </a:rPr>
              <a:t>The Benefit Cap and the 2-Child Limit</a:t>
            </a:r>
            <a:endParaRPr lang="en-GB" sz="3000" b="1" dirty="0">
              <a:solidFill>
                <a:schemeClr val="tx2"/>
              </a:solidFill>
              <a:latin typeface="Open Sans" pitchFamily="2" charset="0"/>
              <a:ea typeface="Open Sans" pitchFamily="2" charset="0"/>
              <a:cs typeface="Open Sans" pitchFamily="2" charset="0"/>
            </a:endParaRPr>
          </a:p>
        </p:txBody>
      </p:sp>
      <p:pic>
        <p:nvPicPr>
          <p:cNvPr id="12" name="Picture 11">
            <a:extLst>
              <a:ext uri="{FF2B5EF4-FFF2-40B4-BE49-F238E27FC236}">
                <a16:creationId xmlns:a16="http://schemas.microsoft.com/office/drawing/2014/main" id="{458DF665-0646-327F-ECDA-A8AA22A0AFE8}"/>
              </a:ext>
            </a:extLst>
          </p:cNvPr>
          <p:cNvPicPr>
            <a:picLocks noChangeAspect="1"/>
          </p:cNvPicPr>
          <p:nvPr/>
        </p:nvPicPr>
        <p:blipFill>
          <a:blip r:embed="rId3"/>
          <a:srcRect t="15323" b="5332"/>
          <a:stretch>
            <a:fillRect/>
          </a:stretch>
        </p:blipFill>
        <p:spPr>
          <a:xfrm>
            <a:off x="2435335" y="2571750"/>
            <a:ext cx="4741384" cy="2380892"/>
          </a:xfrm>
          <a:prstGeom prst="rect">
            <a:avLst/>
          </a:prstGeom>
        </p:spPr>
      </p:pic>
    </p:spTree>
    <p:extLst>
      <p:ext uri="{BB962C8B-B14F-4D97-AF65-F5344CB8AC3E}">
        <p14:creationId xmlns:p14="http://schemas.microsoft.com/office/powerpoint/2010/main" val="421455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54533" y="33469"/>
            <a:ext cx="6595810" cy="864096"/>
          </a:xfrm>
          <a:prstGeom prst="rect">
            <a:avLst/>
          </a:prstGeom>
        </p:spPr>
        <p:txBody>
          <a:bodyPr vert="horz" lIns="5400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000" b="1">
              <a:solidFill>
                <a:srgbClr val="5748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p:cNvSpPr txBox="1">
            <a:spLocks/>
          </p:cNvSpPr>
          <p:nvPr/>
        </p:nvSpPr>
        <p:spPr>
          <a:xfrm>
            <a:off x="1045141" y="872446"/>
            <a:ext cx="3292834" cy="2185358"/>
          </a:xfrm>
          <a:prstGeom prst="rect">
            <a:avLst/>
          </a:prstGeom>
        </p:spPr>
        <p:txBody>
          <a:bodyPr vert="horz" lIns="68580" tIns="34290" rIns="68580" bIns="34290" numCol="1" spcCol="36000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marL="257175" indent="-257175" algn="l">
              <a:buClr>
                <a:srgbClr val="005742"/>
              </a:buClr>
              <a:buSzPct val="120000"/>
              <a:buFont typeface="Arial" panose="020B0604020202020204" pitchFamily="34" charset="0"/>
              <a:buChar char="•"/>
            </a:pPr>
            <a:endParaRPr lang="en-GB" sz="1500"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75"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4396481" y="4220551"/>
            <a:ext cx="3510390" cy="427260"/>
          </a:xfrm>
          <a:prstGeom prst="rect">
            <a:avLst/>
          </a:prstGeom>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300">
              <a:solidFill>
                <a:srgbClr val="005742"/>
              </a:solidFill>
              <a:latin typeface="Open Sans Extrabold"/>
              <a:ea typeface="Open Sans Extrabold" panose="020B0906030804020204" pitchFamily="34" charset="0"/>
              <a:cs typeface="Open Sans Extrabold" panose="020B0906030804020204" pitchFamily="34" charset="0"/>
            </a:endParaRPr>
          </a:p>
        </p:txBody>
      </p:sp>
      <p:sp>
        <p:nvSpPr>
          <p:cNvPr id="10" name="Title 1"/>
          <p:cNvSpPr txBox="1">
            <a:spLocks/>
          </p:cNvSpPr>
          <p:nvPr/>
        </p:nvSpPr>
        <p:spPr>
          <a:xfrm>
            <a:off x="857250" y="3111810"/>
            <a:ext cx="7429500" cy="70207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4000"/>
              </a:lnSpc>
            </a:pPr>
            <a:endParaRPr lang="en-GB" sz="1800" b="1">
              <a:solidFill>
                <a:srgbClr val="57486B"/>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Content Placeholder 5"/>
          <p:cNvSpPr>
            <a:spLocks noGrp="1"/>
          </p:cNvSpPr>
          <p:nvPr>
            <p:ph idx="1"/>
          </p:nvPr>
        </p:nvSpPr>
        <p:spPr>
          <a:xfrm>
            <a:off x="978634" y="1400050"/>
            <a:ext cx="7517011" cy="3628598"/>
          </a:xfrm>
          <a:ln>
            <a:noFill/>
          </a:ln>
        </p:spPr>
        <p:txBody>
          <a:bodyPr vert="horz" lIns="91440" tIns="45720" rIns="91440" bIns="45720" rtlCol="0" anchor="t">
            <a:normAutofit fontScale="92500"/>
          </a:bodyPr>
          <a:lstStyle/>
          <a:p>
            <a:pPr marL="0" indent="0">
              <a:spcBef>
                <a:spcPts val="1400"/>
              </a:spcBef>
              <a:buNone/>
            </a:pPr>
            <a:r>
              <a:rPr lang="en-US" i="1"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Families out of work may not see an increase in income after the two-child limit is lifted. The government's impact assessment estimates </a:t>
            </a:r>
            <a:r>
              <a:rPr lang="en-US" b="1" i="1"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around 70,000 families </a:t>
            </a:r>
            <a:r>
              <a:rPr lang="en-US" i="1"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will not see the full increase as a result. Families where someone is disabled or seriously ill are exempt from the cap.</a:t>
            </a:r>
          </a:p>
          <a:p>
            <a:pPr marL="0" indent="0">
              <a:spcBef>
                <a:spcPts val="1400"/>
              </a:spcBef>
              <a:buNone/>
            </a:pPr>
            <a:r>
              <a:rPr lang="en-US" i="1"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Most families affected - 59% - are in work.</a:t>
            </a:r>
            <a:r>
              <a:rPr lang="en-US" b="1" i="1"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 </a:t>
            </a:r>
          </a:p>
          <a:p>
            <a:pPr marL="0" indent="0">
              <a:spcBef>
                <a:spcPts val="1400"/>
              </a:spcBef>
              <a:buNone/>
            </a:pPr>
            <a:r>
              <a:rPr lang="en-US" i="1"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40% of affected families include someone who is disabled, and 27% include a disabled child.</a:t>
            </a:r>
          </a:p>
          <a:p>
            <a:pPr marL="0" indent="0">
              <a:spcBef>
                <a:spcPts val="1400"/>
              </a:spcBef>
              <a:buNone/>
            </a:pPr>
            <a:r>
              <a:rPr lang="en-GB" sz="14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rPr>
              <a:t>https://www.savethechildren.org.uk/blogs/2026/two-child-limit-fact-seet</a:t>
            </a:r>
            <a:r>
              <a:rPr lang="en-GB" sz="14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 </a:t>
            </a:r>
          </a:p>
          <a:p>
            <a:pPr marL="0" indent="0">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p:cNvSpPr/>
          <p:nvPr/>
        </p:nvSpPr>
        <p:spPr>
          <a:xfrm>
            <a:off x="978634" y="369961"/>
            <a:ext cx="7308116" cy="864096"/>
          </a:xfrm>
          <a:prstGeom prst="rect">
            <a:avLst/>
          </a:prstGeom>
          <a:solidFill>
            <a:srgbClr val="FCB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tx2"/>
                </a:solidFill>
                <a:latin typeface="Open Sans" pitchFamily="2" charset="0"/>
                <a:ea typeface="Open Sans" pitchFamily="2" charset="0"/>
                <a:cs typeface="Open Sans" pitchFamily="2" charset="0"/>
              </a:rPr>
              <a:t>Save the Children research</a:t>
            </a:r>
          </a:p>
        </p:txBody>
      </p:sp>
    </p:spTree>
    <p:extLst>
      <p:ext uri="{BB962C8B-B14F-4D97-AF65-F5344CB8AC3E}">
        <p14:creationId xmlns:p14="http://schemas.microsoft.com/office/powerpoint/2010/main" val="113316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CBB69"/>
        </a:solidFill>
        <a:effectLst/>
      </p:bgPr>
    </p:bg>
    <p:spTree>
      <p:nvGrpSpPr>
        <p:cNvPr id="1" name="">
          <a:extLst>
            <a:ext uri="{FF2B5EF4-FFF2-40B4-BE49-F238E27FC236}">
              <a16:creationId xmlns:a16="http://schemas.microsoft.com/office/drawing/2014/main" id="{E1574000-7198-77D9-318D-B77582EE9D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03F7A0-4EC0-AB1C-9910-B059BF93B0D8}"/>
              </a:ext>
            </a:extLst>
          </p:cNvPr>
          <p:cNvSpPr>
            <a:spLocks noGrp="1"/>
          </p:cNvSpPr>
          <p:nvPr>
            <p:ph type="title"/>
          </p:nvPr>
        </p:nvSpPr>
        <p:spPr>
          <a:xfrm>
            <a:off x="641154" y="241989"/>
            <a:ext cx="6305607" cy="2380964"/>
          </a:xfrm>
        </p:spPr>
        <p:txBody>
          <a:bodyPr>
            <a:noAutofit/>
          </a:bodyPr>
          <a:lstStyle/>
          <a:p>
            <a:pPr algn="l"/>
            <a:r>
              <a:rPr lang="en-GB" sz="4000" b="1" dirty="0">
                <a:solidFill>
                  <a:schemeClr val="tx2">
                    <a:lumMod val="75000"/>
                  </a:schemeClr>
                </a:solidFill>
              </a:rPr>
              <a:t>Impact of Benefit Cap on Housing </a:t>
            </a:r>
            <a:endParaRPr lang="en-GB" sz="4000" b="1" dirty="0">
              <a:solidFill>
                <a:schemeClr val="tx2">
                  <a:lumMod val="75000"/>
                </a:schemeClr>
              </a:solidFill>
              <a:ea typeface="Calibri"/>
              <a:cs typeface="Calibri"/>
            </a:endParaRPr>
          </a:p>
        </p:txBody>
      </p:sp>
      <p:pic>
        <p:nvPicPr>
          <p:cNvPr id="4" name="Picture 3">
            <a:extLst>
              <a:ext uri="{FF2B5EF4-FFF2-40B4-BE49-F238E27FC236}">
                <a16:creationId xmlns:a16="http://schemas.microsoft.com/office/drawing/2014/main" id="{41721341-0267-FF6A-02CC-7C9F51E9C1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3073" y="4137283"/>
            <a:ext cx="2008412" cy="730542"/>
          </a:xfrm>
          <a:prstGeom prst="rect">
            <a:avLst/>
          </a:prstGeom>
        </p:spPr>
      </p:pic>
    </p:spTree>
    <p:extLst>
      <p:ext uri="{BB962C8B-B14F-4D97-AF65-F5344CB8AC3E}">
        <p14:creationId xmlns:p14="http://schemas.microsoft.com/office/powerpoint/2010/main" val="202778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54533" y="33469"/>
            <a:ext cx="6595810" cy="864096"/>
          </a:xfrm>
          <a:prstGeom prst="rect">
            <a:avLst/>
          </a:prstGeom>
        </p:spPr>
        <p:txBody>
          <a:bodyPr vert="horz" lIns="5400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000" b="1">
              <a:solidFill>
                <a:srgbClr val="5748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p:cNvSpPr txBox="1">
            <a:spLocks/>
          </p:cNvSpPr>
          <p:nvPr/>
        </p:nvSpPr>
        <p:spPr>
          <a:xfrm>
            <a:off x="1045141" y="872446"/>
            <a:ext cx="3292834" cy="2185358"/>
          </a:xfrm>
          <a:prstGeom prst="rect">
            <a:avLst/>
          </a:prstGeom>
        </p:spPr>
        <p:txBody>
          <a:bodyPr vert="horz" lIns="68580" tIns="34290" rIns="68580" bIns="34290" numCol="1" spcCol="36000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marL="257175" indent="-257175" algn="l">
              <a:buClr>
                <a:srgbClr val="005742"/>
              </a:buClr>
              <a:buSzPct val="120000"/>
              <a:buFont typeface="Arial" panose="020B0604020202020204" pitchFamily="34" charset="0"/>
              <a:buChar char="•"/>
            </a:pPr>
            <a:endParaRPr lang="en-GB" sz="1500"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75"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4396481" y="4220551"/>
            <a:ext cx="3510390" cy="427260"/>
          </a:xfrm>
          <a:prstGeom prst="rect">
            <a:avLst/>
          </a:prstGeom>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300">
              <a:solidFill>
                <a:srgbClr val="005742"/>
              </a:solidFill>
              <a:latin typeface="Open Sans Extrabold"/>
              <a:ea typeface="Open Sans Extrabold" panose="020B0906030804020204" pitchFamily="34" charset="0"/>
              <a:cs typeface="Open Sans Extrabold" panose="020B0906030804020204" pitchFamily="34" charset="0"/>
            </a:endParaRPr>
          </a:p>
        </p:txBody>
      </p:sp>
      <p:sp>
        <p:nvSpPr>
          <p:cNvPr id="10" name="Title 1"/>
          <p:cNvSpPr txBox="1">
            <a:spLocks/>
          </p:cNvSpPr>
          <p:nvPr/>
        </p:nvSpPr>
        <p:spPr>
          <a:xfrm>
            <a:off x="857250" y="3111810"/>
            <a:ext cx="7429500" cy="70207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4000"/>
              </a:lnSpc>
            </a:pPr>
            <a:endParaRPr lang="en-GB" sz="1800" b="1">
              <a:solidFill>
                <a:srgbClr val="57486B"/>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Content Placeholder 5"/>
          <p:cNvSpPr>
            <a:spLocks noGrp="1"/>
          </p:cNvSpPr>
          <p:nvPr>
            <p:ph idx="1"/>
          </p:nvPr>
        </p:nvSpPr>
        <p:spPr>
          <a:xfrm>
            <a:off x="666466" y="1322413"/>
            <a:ext cx="7949706" cy="3887942"/>
          </a:xfrm>
          <a:ln>
            <a:noFill/>
          </a:ln>
        </p:spPr>
        <p:txBody>
          <a:bodyPr vert="horz" lIns="91440" tIns="45720" rIns="91440" bIns="45720" rtlCol="0" anchor="t">
            <a:normAutofit fontScale="70000" lnSpcReduction="20000"/>
          </a:bodyPr>
          <a:lstStyle/>
          <a:p>
            <a:pPr marL="0" indent="0" algn="ctr">
              <a:spcBef>
                <a:spcPts val="1400"/>
              </a:spcBef>
              <a:buNone/>
            </a:pPr>
            <a:r>
              <a:rPr lang="en-GB" sz="2600" b="1"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Rent prices are increasing</a:t>
            </a:r>
          </a:p>
          <a:p>
            <a:pPr marL="0" indent="0" algn="ctr">
              <a:spcBef>
                <a:spcPts val="1400"/>
              </a:spcBef>
              <a:buNone/>
            </a:pPr>
            <a:r>
              <a:rPr lang="en-US" sz="2600" i="1" dirty="0">
                <a:solidFill>
                  <a:schemeClr val="tx2">
                    <a:lumMod val="75000"/>
                  </a:schemeClr>
                </a:solidFill>
              </a:rPr>
              <a:t>(Zoopla calculated an increase of 36% between 2020 and 2025 </a:t>
            </a:r>
            <a:r>
              <a:rPr lang="en-US" sz="1400" i="1" dirty="0">
                <a:solidFill>
                  <a:schemeClr val="tx2">
                    <a:lumMod val="75000"/>
                  </a:schemeClr>
                </a:solidFill>
                <a:hlinkClick r:id="rId3"/>
              </a:rPr>
              <a:t>Source</a:t>
            </a:r>
            <a:r>
              <a:rPr lang="en-US" sz="1400" i="1" dirty="0">
                <a:solidFill>
                  <a:schemeClr val="tx2">
                    <a:lumMod val="75000"/>
                  </a:schemeClr>
                </a:solidFill>
              </a:rPr>
              <a:t>: BBC</a:t>
            </a:r>
            <a:r>
              <a:rPr lang="en-US" sz="2600" i="1" dirty="0">
                <a:solidFill>
                  <a:schemeClr val="tx2">
                    <a:lumMod val="75000"/>
                  </a:schemeClr>
                </a:solidFill>
              </a:rPr>
              <a:t>)</a:t>
            </a:r>
            <a:endParaRPr lang="en-GB" sz="2600" i="1"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gn="ctr">
              <a:spcBef>
                <a:spcPts val="1400"/>
              </a:spcBef>
              <a:buNone/>
            </a:pPr>
            <a:r>
              <a:rPr lang="en-GB" sz="5100" b="1"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 </a:t>
            </a:r>
          </a:p>
          <a:p>
            <a:pPr marL="0" indent="0" algn="ctr">
              <a:spcBef>
                <a:spcPts val="1400"/>
              </a:spcBef>
              <a:buNone/>
            </a:pPr>
            <a:r>
              <a:rPr lang="en-GB" sz="2600" b="1"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The Benefit Cap NOT increasing </a:t>
            </a:r>
          </a:p>
          <a:p>
            <a:pPr marL="0" indent="0" algn="ctr">
              <a:spcBef>
                <a:spcPts val="1400"/>
              </a:spcBef>
              <a:buNone/>
            </a:pPr>
            <a:r>
              <a:rPr lang="en-GB" sz="26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(Decreased in 2016, Increased in 2023, no further increases)</a:t>
            </a:r>
          </a:p>
          <a:p>
            <a:pPr marL="0" indent="0" algn="ctr">
              <a:spcBef>
                <a:spcPts val="1400"/>
              </a:spcBef>
              <a:buNone/>
            </a:pPr>
            <a:r>
              <a:rPr lang="en-GB" sz="5800" b="1"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a:t>
            </a:r>
          </a:p>
          <a:p>
            <a:pPr marL="0" indent="0" algn="ctr">
              <a:spcBef>
                <a:spcPts val="1400"/>
              </a:spcBef>
              <a:buNone/>
            </a:pPr>
            <a:r>
              <a:rPr lang="en-GB" sz="2600" b="1"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Rent is taking up more proportion of the Benefit Cap amount</a:t>
            </a:r>
          </a:p>
          <a:p>
            <a:pPr marL="0" indent="0" algn="ctr">
              <a:spcBef>
                <a:spcPts val="1400"/>
              </a:spcBef>
              <a:buNone/>
            </a:pPr>
            <a:r>
              <a:rPr lang="en-GB" sz="2600" b="1"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“Affordable” housing for someone who is Benefit Capped is VERY difficult to find</a:t>
            </a:r>
          </a:p>
          <a:p>
            <a:pPr marL="0" indent="0">
              <a:lnSpc>
                <a:spcPct val="120000"/>
              </a:lnSpc>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p:cNvSpPr/>
          <p:nvPr/>
        </p:nvSpPr>
        <p:spPr>
          <a:xfrm>
            <a:off x="978634" y="369961"/>
            <a:ext cx="7308116" cy="864096"/>
          </a:xfrm>
          <a:prstGeom prst="rect">
            <a:avLst/>
          </a:prstGeom>
          <a:solidFill>
            <a:srgbClr val="FCB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tx2"/>
                </a:solidFill>
                <a:latin typeface="Open Sans" pitchFamily="2" charset="0"/>
                <a:ea typeface="Open Sans" pitchFamily="2" charset="0"/>
                <a:cs typeface="Open Sans" pitchFamily="2" charset="0"/>
              </a:rPr>
              <a:t>The Benefit Cap and Housing </a:t>
            </a:r>
          </a:p>
        </p:txBody>
      </p:sp>
    </p:spTree>
    <p:extLst>
      <p:ext uri="{BB962C8B-B14F-4D97-AF65-F5344CB8AC3E}">
        <p14:creationId xmlns:p14="http://schemas.microsoft.com/office/powerpoint/2010/main" val="199809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54533" y="33469"/>
            <a:ext cx="6595810" cy="864096"/>
          </a:xfrm>
          <a:prstGeom prst="rect">
            <a:avLst/>
          </a:prstGeom>
        </p:spPr>
        <p:txBody>
          <a:bodyPr vert="horz" lIns="5400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000" b="1">
              <a:solidFill>
                <a:srgbClr val="5748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p:cNvSpPr txBox="1">
            <a:spLocks/>
          </p:cNvSpPr>
          <p:nvPr/>
        </p:nvSpPr>
        <p:spPr>
          <a:xfrm>
            <a:off x="1045141" y="872446"/>
            <a:ext cx="3292834" cy="2185358"/>
          </a:xfrm>
          <a:prstGeom prst="rect">
            <a:avLst/>
          </a:prstGeom>
        </p:spPr>
        <p:txBody>
          <a:bodyPr vert="horz" lIns="68580" tIns="34290" rIns="68580" bIns="34290" numCol="1" spcCol="36000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marL="257175" indent="-257175" algn="l">
              <a:buClr>
                <a:srgbClr val="005742"/>
              </a:buClr>
              <a:buSzPct val="120000"/>
              <a:buFont typeface="Arial" panose="020B0604020202020204" pitchFamily="34" charset="0"/>
              <a:buChar char="•"/>
            </a:pPr>
            <a:endParaRPr lang="en-GB" sz="1500"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75"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4396481" y="4220551"/>
            <a:ext cx="3510390" cy="427260"/>
          </a:xfrm>
          <a:prstGeom prst="rect">
            <a:avLst/>
          </a:prstGeom>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300">
              <a:solidFill>
                <a:srgbClr val="005742"/>
              </a:solidFill>
              <a:latin typeface="Open Sans Extrabold"/>
              <a:ea typeface="Open Sans Extrabold" panose="020B0906030804020204" pitchFamily="34" charset="0"/>
              <a:cs typeface="Open Sans Extrabold" panose="020B0906030804020204" pitchFamily="34" charset="0"/>
            </a:endParaRPr>
          </a:p>
        </p:txBody>
      </p:sp>
      <p:sp>
        <p:nvSpPr>
          <p:cNvPr id="10" name="Title 1"/>
          <p:cNvSpPr txBox="1">
            <a:spLocks/>
          </p:cNvSpPr>
          <p:nvPr/>
        </p:nvSpPr>
        <p:spPr>
          <a:xfrm>
            <a:off x="857250" y="3111810"/>
            <a:ext cx="7429500" cy="70207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4000"/>
              </a:lnSpc>
            </a:pPr>
            <a:endParaRPr lang="en-GB" sz="1800" b="1">
              <a:solidFill>
                <a:srgbClr val="57486B"/>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9" name="Rectangle 8"/>
          <p:cNvSpPr/>
          <p:nvPr/>
        </p:nvSpPr>
        <p:spPr>
          <a:xfrm>
            <a:off x="912403" y="400454"/>
            <a:ext cx="7308116" cy="864096"/>
          </a:xfrm>
          <a:prstGeom prst="rect">
            <a:avLst/>
          </a:prstGeom>
          <a:solidFill>
            <a:srgbClr val="FCB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2"/>
                </a:solidFill>
                <a:latin typeface="Open Sans" pitchFamily="2" charset="0"/>
                <a:ea typeface="Open Sans" pitchFamily="2" charset="0"/>
                <a:cs typeface="Open Sans" pitchFamily="2" charset="0"/>
              </a:rPr>
              <a:t>B</a:t>
            </a:r>
            <a:r>
              <a:rPr lang="en-GB" sz="3000" b="1" dirty="0" err="1">
                <a:solidFill>
                  <a:schemeClr val="tx2"/>
                </a:solidFill>
                <a:latin typeface="Open Sans" pitchFamily="2" charset="0"/>
                <a:ea typeface="Open Sans" pitchFamily="2" charset="0"/>
                <a:cs typeface="Open Sans" pitchFamily="2" charset="0"/>
              </a:rPr>
              <a:t>enefit</a:t>
            </a:r>
            <a:r>
              <a:rPr lang="en-GB" sz="3000" b="1" dirty="0">
                <a:solidFill>
                  <a:schemeClr val="tx2"/>
                </a:solidFill>
                <a:latin typeface="Open Sans" pitchFamily="2" charset="0"/>
                <a:ea typeface="Open Sans" pitchFamily="2" charset="0"/>
                <a:cs typeface="Open Sans" pitchFamily="2" charset="0"/>
              </a:rPr>
              <a:t> Cap and Housing</a:t>
            </a:r>
          </a:p>
        </p:txBody>
      </p:sp>
      <p:pic>
        <p:nvPicPr>
          <p:cNvPr id="18" name="Picture 17">
            <a:extLst>
              <a:ext uri="{FF2B5EF4-FFF2-40B4-BE49-F238E27FC236}">
                <a16:creationId xmlns:a16="http://schemas.microsoft.com/office/drawing/2014/main" id="{4C4EFAAF-4F31-2BBB-ECA6-6B3DD849C836}"/>
              </a:ext>
            </a:extLst>
          </p:cNvPr>
          <p:cNvPicPr>
            <a:picLocks noChangeAspect="1"/>
          </p:cNvPicPr>
          <p:nvPr/>
        </p:nvPicPr>
        <p:blipFill>
          <a:blip r:embed="rId3"/>
          <a:srcRect l="3691" t="9546"/>
          <a:stretch>
            <a:fillRect/>
          </a:stretch>
        </p:blipFill>
        <p:spPr>
          <a:xfrm>
            <a:off x="260714" y="1531706"/>
            <a:ext cx="4091723" cy="2346489"/>
          </a:xfrm>
          <a:prstGeom prst="rect">
            <a:avLst/>
          </a:prstGeom>
          <a:ln w="28575">
            <a:solidFill>
              <a:schemeClr val="tx2"/>
            </a:solidFill>
          </a:ln>
        </p:spPr>
      </p:pic>
      <p:pic>
        <p:nvPicPr>
          <p:cNvPr id="25" name="Picture 24">
            <a:extLst>
              <a:ext uri="{FF2B5EF4-FFF2-40B4-BE49-F238E27FC236}">
                <a16:creationId xmlns:a16="http://schemas.microsoft.com/office/drawing/2014/main" id="{52C535D9-6C81-1BC9-8A3E-A818DF02C565}"/>
              </a:ext>
            </a:extLst>
          </p:cNvPr>
          <p:cNvPicPr>
            <a:picLocks noChangeAspect="1"/>
          </p:cNvPicPr>
          <p:nvPr/>
        </p:nvPicPr>
        <p:blipFill>
          <a:blip r:embed="rId4"/>
          <a:srcRect l="3454" b="3091"/>
          <a:stretch>
            <a:fillRect/>
          </a:stretch>
        </p:blipFill>
        <p:spPr>
          <a:xfrm>
            <a:off x="4533911" y="1531706"/>
            <a:ext cx="4316824" cy="2371477"/>
          </a:xfrm>
          <a:prstGeom prst="rect">
            <a:avLst/>
          </a:prstGeom>
          <a:ln w="28575">
            <a:solidFill>
              <a:schemeClr val="tx2"/>
            </a:solidFill>
          </a:ln>
        </p:spPr>
      </p:pic>
      <p:sp>
        <p:nvSpPr>
          <p:cNvPr id="26" name="Thought Bubble: Cloud 25">
            <a:extLst>
              <a:ext uri="{FF2B5EF4-FFF2-40B4-BE49-F238E27FC236}">
                <a16:creationId xmlns:a16="http://schemas.microsoft.com/office/drawing/2014/main" id="{477B4B14-816F-34B6-9110-7DD04E5DE06D}"/>
              </a:ext>
            </a:extLst>
          </p:cNvPr>
          <p:cNvSpPr/>
          <p:nvPr/>
        </p:nvSpPr>
        <p:spPr>
          <a:xfrm>
            <a:off x="1562687" y="3932201"/>
            <a:ext cx="1974143" cy="1050978"/>
          </a:xfrm>
          <a:prstGeom prst="cloudCallout">
            <a:avLst>
              <a:gd name="adj1" fmla="val -78076"/>
              <a:gd name="adj2" fmla="val 5757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b="1" dirty="0"/>
              <a:t>Rent vs Clothes </a:t>
            </a:r>
            <a:r>
              <a:rPr lang="en-US" b="1" dirty="0" err="1"/>
              <a:t>etc</a:t>
            </a:r>
            <a:r>
              <a:rPr lang="en-US" b="1" dirty="0"/>
              <a:t> for Kids</a:t>
            </a:r>
            <a:endParaRPr lang="en-GB" b="1" dirty="0"/>
          </a:p>
          <a:p>
            <a:pPr algn="ctr"/>
            <a:endParaRPr lang="en-GB" dirty="0"/>
          </a:p>
        </p:txBody>
      </p:sp>
      <p:sp>
        <p:nvSpPr>
          <p:cNvPr id="27" name="Thought Bubble: Cloud 26">
            <a:extLst>
              <a:ext uri="{FF2B5EF4-FFF2-40B4-BE49-F238E27FC236}">
                <a16:creationId xmlns:a16="http://schemas.microsoft.com/office/drawing/2014/main" id="{202A83D1-28AA-8AC5-9A35-3610D9CA9C18}"/>
              </a:ext>
            </a:extLst>
          </p:cNvPr>
          <p:cNvSpPr/>
          <p:nvPr/>
        </p:nvSpPr>
        <p:spPr>
          <a:xfrm>
            <a:off x="5940049" y="3962069"/>
            <a:ext cx="1832352" cy="1021110"/>
          </a:xfrm>
          <a:prstGeom prst="cloudCallout">
            <a:avLst>
              <a:gd name="adj1" fmla="val 71711"/>
              <a:gd name="adj2" fmla="val 5320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a:p>
            <a:pPr algn="ctr"/>
            <a:r>
              <a:rPr lang="en-US" b="1" dirty="0"/>
              <a:t>Rent vs Bills/Food</a:t>
            </a:r>
            <a:endParaRPr lang="en-GB" b="1" dirty="0"/>
          </a:p>
          <a:p>
            <a:pPr algn="ctr"/>
            <a:endParaRPr lang="en-GB" dirty="0"/>
          </a:p>
        </p:txBody>
      </p:sp>
    </p:spTree>
    <p:extLst>
      <p:ext uri="{BB962C8B-B14F-4D97-AF65-F5344CB8AC3E}">
        <p14:creationId xmlns:p14="http://schemas.microsoft.com/office/powerpoint/2010/main" val="3877935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Google Shape;101;p23"/>
          <p:cNvSpPr txBox="1">
            <a:spLocks noGrp="1"/>
          </p:cNvSpPr>
          <p:nvPr>
            <p:ph type="body" idx="1"/>
          </p:nvPr>
        </p:nvSpPr>
        <p:spPr>
          <a:xfrm>
            <a:off x="703943" y="1397060"/>
            <a:ext cx="8019143" cy="3394200"/>
          </a:xfrm>
          <a:prstGeom prst="rect">
            <a:avLst/>
          </a:prstGeom>
          <a:noFill/>
          <a:ln>
            <a:noFill/>
          </a:ln>
        </p:spPr>
        <p:txBody>
          <a:bodyPr spcFirstLastPara="1" wrap="square" lIns="91425" tIns="45700" rIns="91425" bIns="45700" anchor="t" anchorCtr="0">
            <a:noAutofit/>
          </a:bodyPr>
          <a:lstStyle/>
          <a:p>
            <a:pPr fontAlgn="base"/>
            <a:r>
              <a:rPr lang="en-US" dirty="0"/>
              <a:t>To understand the Benefit Cap in more detail​ and the effects it has</a:t>
            </a:r>
            <a:endParaRPr lang="en-US" sz="1600" dirty="0"/>
          </a:p>
          <a:p>
            <a:pPr fontAlgn="base"/>
            <a:r>
              <a:rPr lang="en-US" dirty="0"/>
              <a:t>​</a:t>
            </a:r>
            <a:endParaRPr lang="en-US" sz="1600" dirty="0"/>
          </a:p>
          <a:p>
            <a:pPr fontAlgn="base"/>
            <a:r>
              <a:rPr lang="en-US" dirty="0"/>
              <a:t>To understand how Housing and the 2 Child Limit affect the Benefit cap</a:t>
            </a:r>
            <a:endParaRPr lang="en-US" sz="1600" dirty="0"/>
          </a:p>
          <a:p>
            <a:pPr fontAlgn="base"/>
            <a:r>
              <a:rPr lang="en-US" dirty="0"/>
              <a:t>​</a:t>
            </a:r>
            <a:endParaRPr lang="en-US" sz="1600" dirty="0"/>
          </a:p>
          <a:p>
            <a:pPr fontAlgn="base"/>
            <a:r>
              <a:rPr lang="en-US" dirty="0"/>
              <a:t>To identify ways in which a client may be exempt from the Benefit Cap </a:t>
            </a:r>
            <a:endParaRPr lang="en-US" sz="1600" dirty="0"/>
          </a:p>
          <a:p>
            <a:pPr lvl="1" indent="-457200">
              <a:spcBef>
                <a:spcPts val="0"/>
              </a:spcBef>
              <a:buFont typeface="+mj-lt"/>
              <a:buAutoNum type="arabicPeriod"/>
            </a:pPr>
            <a:endParaRPr lang="en-US" dirty="0"/>
          </a:p>
        </p:txBody>
      </p:sp>
      <p:sp>
        <p:nvSpPr>
          <p:cNvPr id="8" name="Rectangle 7"/>
          <p:cNvSpPr/>
          <p:nvPr/>
        </p:nvSpPr>
        <p:spPr>
          <a:xfrm>
            <a:off x="4454820" y="2417862"/>
            <a:ext cx="234360" cy="307777"/>
          </a:xfrm>
          <a:prstGeom prst="rect">
            <a:avLst/>
          </a:prstGeom>
        </p:spPr>
        <p:txBody>
          <a:bodyPr wrap="none">
            <a:spAutoFit/>
          </a:bodyPr>
          <a:lstStyle/>
          <a:p>
            <a:r>
              <a:rPr lang="en-GB" dirty="0"/>
              <a:t> </a:t>
            </a:r>
          </a:p>
        </p:txBody>
      </p:sp>
      <p:sp>
        <p:nvSpPr>
          <p:cNvPr id="12" name="Rectangle 11"/>
          <p:cNvSpPr/>
          <p:nvPr/>
        </p:nvSpPr>
        <p:spPr>
          <a:xfrm>
            <a:off x="703944" y="384561"/>
            <a:ext cx="7727880" cy="803304"/>
          </a:xfrm>
          <a:prstGeom prst="rect">
            <a:avLst/>
          </a:prstGeom>
          <a:solidFill>
            <a:srgbClr val="FCB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2"/>
                </a:solidFill>
                <a:latin typeface="Open Sans" pitchFamily="2" charset="0"/>
                <a:ea typeface="Open Sans" pitchFamily="2" charset="0"/>
                <a:cs typeface="Open Sans" pitchFamily="2" charset="0"/>
              </a:rPr>
              <a:t>Aims of Today</a:t>
            </a:r>
          </a:p>
        </p:txBody>
      </p:sp>
    </p:spTree>
    <p:extLst>
      <p:ext uri="{BB962C8B-B14F-4D97-AF65-F5344CB8AC3E}">
        <p14:creationId xmlns:p14="http://schemas.microsoft.com/office/powerpoint/2010/main" val="2560788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BB69"/>
        </a:solidFill>
        <a:effectLst/>
      </p:bgPr>
    </p:bg>
    <p:spTree>
      <p:nvGrpSpPr>
        <p:cNvPr id="1" name="">
          <a:extLst>
            <a:ext uri="{FF2B5EF4-FFF2-40B4-BE49-F238E27FC236}">
              <a16:creationId xmlns:a16="http://schemas.microsoft.com/office/drawing/2014/main" id="{FC92282D-8809-FC24-C344-6ABEA2AC98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63C096-1B58-BD7A-0263-1905BDAC2B1E}"/>
              </a:ext>
            </a:extLst>
          </p:cNvPr>
          <p:cNvSpPr>
            <a:spLocks noGrp="1"/>
          </p:cNvSpPr>
          <p:nvPr>
            <p:ph type="title"/>
          </p:nvPr>
        </p:nvSpPr>
        <p:spPr>
          <a:xfrm>
            <a:off x="641154" y="241989"/>
            <a:ext cx="6305607" cy="2380964"/>
          </a:xfrm>
        </p:spPr>
        <p:txBody>
          <a:bodyPr>
            <a:normAutofit fontScale="90000"/>
          </a:bodyPr>
          <a:lstStyle/>
          <a:p>
            <a:br>
              <a:rPr lang="en-GB" dirty="0"/>
            </a:br>
            <a:br>
              <a:rPr lang="en-GB" dirty="0"/>
            </a:br>
            <a:br>
              <a:rPr lang="en-GB" dirty="0"/>
            </a:br>
            <a:r>
              <a:rPr lang="en-GB" sz="4000">
                <a:latin typeface="Calibri"/>
                <a:ea typeface="Calibri"/>
                <a:cs typeface="Calibri"/>
              </a:rPr>
              <a:t>Exemptions from the Benefit Cap </a:t>
            </a:r>
            <a:br>
              <a:rPr lang="en-GB" dirty="0"/>
            </a:br>
            <a:br>
              <a:rPr lang="en-GB" dirty="0"/>
            </a:br>
            <a:br>
              <a:rPr lang="en-GB" dirty="0"/>
            </a:br>
            <a:endParaRPr lang="en-GB" dirty="0"/>
          </a:p>
        </p:txBody>
      </p:sp>
      <p:pic>
        <p:nvPicPr>
          <p:cNvPr id="4" name="Picture 3">
            <a:extLst>
              <a:ext uri="{FF2B5EF4-FFF2-40B4-BE49-F238E27FC236}">
                <a16:creationId xmlns:a16="http://schemas.microsoft.com/office/drawing/2014/main" id="{5F272DD8-F3C3-7FF5-D3F9-CF5D42D498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3073" y="4137283"/>
            <a:ext cx="2008412" cy="730542"/>
          </a:xfrm>
          <a:prstGeom prst="rect">
            <a:avLst/>
          </a:prstGeom>
        </p:spPr>
      </p:pic>
    </p:spTree>
    <p:extLst>
      <p:ext uri="{BB962C8B-B14F-4D97-AF65-F5344CB8AC3E}">
        <p14:creationId xmlns:p14="http://schemas.microsoft.com/office/powerpoint/2010/main" val="1513038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54533" y="33469"/>
            <a:ext cx="6595810" cy="864096"/>
          </a:xfrm>
          <a:prstGeom prst="rect">
            <a:avLst/>
          </a:prstGeom>
        </p:spPr>
        <p:txBody>
          <a:bodyPr vert="horz" lIns="5400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000" b="1">
              <a:solidFill>
                <a:srgbClr val="5748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p:cNvSpPr txBox="1">
            <a:spLocks/>
          </p:cNvSpPr>
          <p:nvPr/>
        </p:nvSpPr>
        <p:spPr>
          <a:xfrm>
            <a:off x="1045141" y="872446"/>
            <a:ext cx="3292834" cy="2185358"/>
          </a:xfrm>
          <a:prstGeom prst="rect">
            <a:avLst/>
          </a:prstGeom>
        </p:spPr>
        <p:txBody>
          <a:bodyPr vert="horz" lIns="68580" tIns="34290" rIns="68580" bIns="34290" numCol="1" spcCol="36000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marL="257175" indent="-257175" algn="l">
              <a:buClr>
                <a:srgbClr val="005742"/>
              </a:buClr>
              <a:buSzPct val="120000"/>
              <a:buFont typeface="Arial" panose="020B0604020202020204" pitchFamily="34" charset="0"/>
              <a:buChar char="•"/>
            </a:pPr>
            <a:endParaRPr lang="en-GB" sz="1500"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75"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4396481" y="4220551"/>
            <a:ext cx="3510390" cy="427260"/>
          </a:xfrm>
          <a:prstGeom prst="rect">
            <a:avLst/>
          </a:prstGeom>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300">
              <a:solidFill>
                <a:srgbClr val="005742"/>
              </a:solidFill>
              <a:latin typeface="Open Sans Extrabold"/>
              <a:ea typeface="Open Sans Extrabold" panose="020B0906030804020204" pitchFamily="34" charset="0"/>
              <a:cs typeface="Open Sans Extrabold" panose="020B0906030804020204" pitchFamily="34" charset="0"/>
            </a:endParaRPr>
          </a:p>
        </p:txBody>
      </p:sp>
      <p:sp>
        <p:nvSpPr>
          <p:cNvPr id="10" name="Title 1"/>
          <p:cNvSpPr txBox="1">
            <a:spLocks/>
          </p:cNvSpPr>
          <p:nvPr/>
        </p:nvSpPr>
        <p:spPr>
          <a:xfrm>
            <a:off x="857250" y="3111810"/>
            <a:ext cx="7429500" cy="70207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4000"/>
              </a:lnSpc>
            </a:pPr>
            <a:endParaRPr lang="en-GB" sz="1800" b="1">
              <a:solidFill>
                <a:srgbClr val="57486B"/>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Content Placeholder 5"/>
          <p:cNvSpPr>
            <a:spLocks noGrp="1"/>
          </p:cNvSpPr>
          <p:nvPr>
            <p:ph idx="1"/>
          </p:nvPr>
        </p:nvSpPr>
        <p:spPr>
          <a:xfrm>
            <a:off x="978634" y="1400050"/>
            <a:ext cx="7517011" cy="3628598"/>
          </a:xfrm>
          <a:ln>
            <a:noFill/>
          </a:ln>
        </p:spPr>
        <p:txBody>
          <a:bodyPr vert="horz" lIns="91440" tIns="45720" rIns="91440" bIns="45720" rtlCol="0" anchor="t">
            <a:normAutofit/>
          </a:bodyPr>
          <a:lstStyle/>
          <a:p>
            <a:pPr marL="0" indent="0">
              <a:spcBef>
                <a:spcPts val="1400"/>
              </a:spcBef>
              <a:buNone/>
            </a:pPr>
            <a:r>
              <a:rPr lang="en-US" sz="3600" dirty="0">
                <a:solidFill>
                  <a:schemeClr val="tx2">
                    <a:lumMod val="75000"/>
                  </a:schemeClr>
                </a:solidFill>
              </a:rPr>
              <a:t>If you (and your partner) earn £846 or more a month combined, after tax and National Insurance contributions</a:t>
            </a:r>
          </a:p>
          <a:p>
            <a:pPr marL="0" indent="0">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p:cNvSpPr/>
          <p:nvPr/>
        </p:nvSpPr>
        <p:spPr>
          <a:xfrm>
            <a:off x="978634" y="369961"/>
            <a:ext cx="7308116" cy="864096"/>
          </a:xfrm>
          <a:prstGeom prst="rect">
            <a:avLst/>
          </a:prstGeom>
          <a:solidFill>
            <a:srgbClr val="FCB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tx2"/>
                </a:solidFill>
                <a:latin typeface="Open Sans" pitchFamily="2" charset="0"/>
                <a:ea typeface="Open Sans" pitchFamily="2" charset="0"/>
                <a:cs typeface="Open Sans" pitchFamily="2" charset="0"/>
              </a:rPr>
              <a:t>Earnings Exemption</a:t>
            </a:r>
          </a:p>
        </p:txBody>
      </p:sp>
      <p:pic>
        <p:nvPicPr>
          <p:cNvPr id="2" name="Picture 1">
            <a:extLst>
              <a:ext uri="{FF2B5EF4-FFF2-40B4-BE49-F238E27FC236}">
                <a16:creationId xmlns:a16="http://schemas.microsoft.com/office/drawing/2014/main" id="{358DCEF3-7894-7741-25D1-E51EC64627A5}"/>
              </a:ext>
            </a:extLst>
          </p:cNvPr>
          <p:cNvPicPr>
            <a:picLocks noChangeAspect="1"/>
          </p:cNvPicPr>
          <p:nvPr/>
        </p:nvPicPr>
        <p:blipFill>
          <a:blip r:embed="rId3"/>
          <a:stretch>
            <a:fillRect/>
          </a:stretch>
        </p:blipFill>
        <p:spPr>
          <a:xfrm>
            <a:off x="3493853" y="3413848"/>
            <a:ext cx="1805255" cy="1180917"/>
          </a:xfrm>
          <a:prstGeom prst="rect">
            <a:avLst/>
          </a:prstGeom>
        </p:spPr>
      </p:pic>
    </p:spTree>
    <p:extLst>
      <p:ext uri="{BB962C8B-B14F-4D97-AF65-F5344CB8AC3E}">
        <p14:creationId xmlns:p14="http://schemas.microsoft.com/office/powerpoint/2010/main" val="279321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54533" y="33469"/>
            <a:ext cx="6595810" cy="864096"/>
          </a:xfrm>
          <a:prstGeom prst="rect">
            <a:avLst/>
          </a:prstGeom>
        </p:spPr>
        <p:txBody>
          <a:bodyPr vert="horz" lIns="5400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000" b="1">
              <a:solidFill>
                <a:srgbClr val="5748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p:cNvSpPr txBox="1">
            <a:spLocks/>
          </p:cNvSpPr>
          <p:nvPr/>
        </p:nvSpPr>
        <p:spPr>
          <a:xfrm>
            <a:off x="1045141" y="872446"/>
            <a:ext cx="3292834" cy="2185358"/>
          </a:xfrm>
          <a:prstGeom prst="rect">
            <a:avLst/>
          </a:prstGeom>
        </p:spPr>
        <p:txBody>
          <a:bodyPr vert="horz" lIns="68580" tIns="34290" rIns="68580" bIns="34290" numCol="1" spcCol="36000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marL="257175" indent="-257175" algn="l">
              <a:buClr>
                <a:srgbClr val="005742"/>
              </a:buClr>
              <a:buSzPct val="120000"/>
              <a:buFont typeface="Arial" panose="020B0604020202020204" pitchFamily="34" charset="0"/>
              <a:buChar char="•"/>
            </a:pPr>
            <a:endParaRPr lang="en-GB" sz="1500"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75"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4396481" y="4220551"/>
            <a:ext cx="3510390" cy="427260"/>
          </a:xfrm>
          <a:prstGeom prst="rect">
            <a:avLst/>
          </a:prstGeom>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300">
              <a:solidFill>
                <a:srgbClr val="005742"/>
              </a:solidFill>
              <a:latin typeface="Open Sans Extrabold"/>
              <a:ea typeface="Open Sans Extrabold" panose="020B0906030804020204" pitchFamily="34" charset="0"/>
              <a:cs typeface="Open Sans Extrabold" panose="020B0906030804020204" pitchFamily="34" charset="0"/>
            </a:endParaRPr>
          </a:p>
        </p:txBody>
      </p:sp>
      <p:sp>
        <p:nvSpPr>
          <p:cNvPr id="10" name="Title 1"/>
          <p:cNvSpPr txBox="1">
            <a:spLocks/>
          </p:cNvSpPr>
          <p:nvPr/>
        </p:nvSpPr>
        <p:spPr>
          <a:xfrm>
            <a:off x="857250" y="3111810"/>
            <a:ext cx="7429500" cy="70207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4000"/>
              </a:lnSpc>
            </a:pPr>
            <a:endParaRPr lang="en-GB" sz="1800" b="1">
              <a:solidFill>
                <a:srgbClr val="57486B"/>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Content Placeholder 5"/>
          <p:cNvSpPr>
            <a:spLocks noGrp="1"/>
          </p:cNvSpPr>
          <p:nvPr>
            <p:ph idx="1"/>
          </p:nvPr>
        </p:nvSpPr>
        <p:spPr>
          <a:xfrm>
            <a:off x="978634" y="1400050"/>
            <a:ext cx="7517011" cy="3628598"/>
          </a:xfrm>
          <a:ln>
            <a:noFill/>
          </a:ln>
        </p:spPr>
        <p:txBody>
          <a:bodyPr vert="horz" lIns="91440" tIns="45720" rIns="91440" bIns="45720" rtlCol="0" anchor="t">
            <a:normAutofit fontScale="92500" lnSpcReduction="10000"/>
          </a:bodyPr>
          <a:lstStyle/>
          <a:p>
            <a:pPr marL="0" indent="0">
              <a:spcBef>
                <a:spcPts val="1400"/>
              </a:spcBef>
              <a:buNone/>
            </a:pPr>
            <a:r>
              <a:rPr lang="en-GB" dirty="0">
                <a:latin typeface="Open Sans"/>
                <a:ea typeface="Open Sans"/>
                <a:cs typeface="Calibri"/>
              </a:rPr>
              <a:t>No Benefit Cap if…</a:t>
            </a:r>
          </a:p>
          <a:p>
            <a:pPr marL="457200" indent="-457200">
              <a:spcBef>
                <a:spcPts val="1400"/>
              </a:spcBef>
              <a:buFont typeface="+mj-lt"/>
              <a:buAutoNum type="arabicPeriod"/>
            </a:pPr>
            <a:r>
              <a:rPr lang="en-GB" dirty="0">
                <a:latin typeface="Open Sans"/>
                <a:ea typeface="Open Sans"/>
                <a:cs typeface="Calibri"/>
              </a:rPr>
              <a:t>If you or your partner receive LCWRA (Limited Capability for Work and Work Related Activity) element</a:t>
            </a:r>
            <a:endParaRPr lang="en-US" sz="1400" dirty="0">
              <a:latin typeface="Open Sans"/>
              <a:ea typeface="Open Sans"/>
              <a:cs typeface="Calibri"/>
            </a:endParaRPr>
          </a:p>
          <a:p>
            <a:pPr marL="457200" indent="-457200">
              <a:spcBef>
                <a:spcPts val="1400"/>
              </a:spcBef>
              <a:buFont typeface="+mj-lt"/>
              <a:buAutoNum type="arabicPeriod"/>
            </a:pPr>
            <a:r>
              <a:rPr lang="en-US" dirty="0">
                <a:latin typeface="Open Sans"/>
                <a:ea typeface="Open Sans"/>
                <a:cs typeface="Calibri"/>
              </a:rPr>
              <a:t>If you, your partner or any children under 18 living with you gets </a:t>
            </a:r>
          </a:p>
          <a:p>
            <a:pPr lvl="1" algn="ctr">
              <a:spcBef>
                <a:spcPts val="1400"/>
              </a:spcBef>
            </a:pPr>
            <a:r>
              <a:rPr lang="en-US" dirty="0">
                <a:latin typeface="Open Sans"/>
                <a:ea typeface="Open Sans"/>
                <a:cs typeface="Calibri"/>
              </a:rPr>
              <a:t>Disability Living Allowance</a:t>
            </a:r>
          </a:p>
          <a:p>
            <a:pPr lvl="1" algn="ctr">
              <a:spcBef>
                <a:spcPts val="1400"/>
              </a:spcBef>
            </a:pPr>
            <a:r>
              <a:rPr lang="en-US" dirty="0">
                <a:latin typeface="Open Sans"/>
                <a:ea typeface="Open Sans"/>
                <a:cs typeface="Calibri"/>
              </a:rPr>
              <a:t>Personal Independence Payment</a:t>
            </a:r>
          </a:p>
          <a:p>
            <a:pPr lvl="1" algn="ctr">
              <a:spcBef>
                <a:spcPts val="1400"/>
              </a:spcBef>
            </a:pPr>
            <a:r>
              <a:rPr lang="en-US" dirty="0">
                <a:latin typeface="Open Sans"/>
                <a:ea typeface="Open Sans"/>
                <a:cs typeface="Calibri"/>
              </a:rPr>
              <a:t>Attendance Allowance</a:t>
            </a: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p:cNvSpPr/>
          <p:nvPr/>
        </p:nvSpPr>
        <p:spPr>
          <a:xfrm>
            <a:off x="978634" y="369961"/>
            <a:ext cx="7308116" cy="864096"/>
          </a:xfrm>
          <a:prstGeom prst="rect">
            <a:avLst/>
          </a:prstGeom>
          <a:solidFill>
            <a:srgbClr val="FCB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tx2"/>
                </a:solidFill>
                <a:latin typeface="Open Sans" pitchFamily="2" charset="0"/>
                <a:ea typeface="Open Sans" pitchFamily="2" charset="0"/>
                <a:cs typeface="Open Sans" pitchFamily="2" charset="0"/>
              </a:rPr>
              <a:t>Disability Benefits Exemptions</a:t>
            </a:r>
          </a:p>
        </p:txBody>
      </p:sp>
      <p:pic>
        <p:nvPicPr>
          <p:cNvPr id="2" name="Picture 1">
            <a:extLst>
              <a:ext uri="{FF2B5EF4-FFF2-40B4-BE49-F238E27FC236}">
                <a16:creationId xmlns:a16="http://schemas.microsoft.com/office/drawing/2014/main" id="{06BCB6DA-DD0F-2D06-D7A2-08EB7DD27FC5}"/>
              </a:ext>
            </a:extLst>
          </p:cNvPr>
          <p:cNvPicPr>
            <a:picLocks noChangeAspect="1"/>
          </p:cNvPicPr>
          <p:nvPr/>
        </p:nvPicPr>
        <p:blipFill>
          <a:blip r:embed="rId3"/>
          <a:stretch>
            <a:fillRect/>
          </a:stretch>
        </p:blipFill>
        <p:spPr>
          <a:xfrm>
            <a:off x="7398276" y="3519713"/>
            <a:ext cx="1586698" cy="1490340"/>
          </a:xfrm>
          <a:prstGeom prst="rect">
            <a:avLst/>
          </a:prstGeom>
        </p:spPr>
      </p:pic>
    </p:spTree>
    <p:extLst>
      <p:ext uri="{BB962C8B-B14F-4D97-AF65-F5344CB8AC3E}">
        <p14:creationId xmlns:p14="http://schemas.microsoft.com/office/powerpoint/2010/main" val="309988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54533" y="33469"/>
            <a:ext cx="6595810" cy="864096"/>
          </a:xfrm>
          <a:prstGeom prst="rect">
            <a:avLst/>
          </a:prstGeom>
        </p:spPr>
        <p:txBody>
          <a:bodyPr vert="horz" lIns="5400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000" b="1">
              <a:solidFill>
                <a:srgbClr val="5748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p:cNvSpPr txBox="1">
            <a:spLocks/>
          </p:cNvSpPr>
          <p:nvPr/>
        </p:nvSpPr>
        <p:spPr>
          <a:xfrm>
            <a:off x="1045141" y="872446"/>
            <a:ext cx="3292834" cy="2185358"/>
          </a:xfrm>
          <a:prstGeom prst="rect">
            <a:avLst/>
          </a:prstGeom>
        </p:spPr>
        <p:txBody>
          <a:bodyPr vert="horz" lIns="68580" tIns="34290" rIns="68580" bIns="34290" numCol="1" spcCol="36000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marL="257175" indent="-257175" algn="l">
              <a:buClr>
                <a:srgbClr val="005742"/>
              </a:buClr>
              <a:buSzPct val="120000"/>
              <a:buFont typeface="Arial" panose="020B0604020202020204" pitchFamily="34" charset="0"/>
              <a:buChar char="•"/>
            </a:pPr>
            <a:endParaRPr lang="en-GB" sz="1500"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75"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4396481" y="4220551"/>
            <a:ext cx="3510390" cy="427260"/>
          </a:xfrm>
          <a:prstGeom prst="rect">
            <a:avLst/>
          </a:prstGeom>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300">
              <a:solidFill>
                <a:srgbClr val="005742"/>
              </a:solidFill>
              <a:latin typeface="Open Sans Extrabold"/>
              <a:ea typeface="Open Sans Extrabold" panose="020B0906030804020204" pitchFamily="34" charset="0"/>
              <a:cs typeface="Open Sans Extrabold" panose="020B0906030804020204" pitchFamily="34" charset="0"/>
            </a:endParaRPr>
          </a:p>
        </p:txBody>
      </p:sp>
      <p:sp>
        <p:nvSpPr>
          <p:cNvPr id="10" name="Title 1"/>
          <p:cNvSpPr txBox="1">
            <a:spLocks/>
          </p:cNvSpPr>
          <p:nvPr/>
        </p:nvSpPr>
        <p:spPr>
          <a:xfrm>
            <a:off x="857250" y="3111810"/>
            <a:ext cx="7429500" cy="70207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4000"/>
              </a:lnSpc>
            </a:pPr>
            <a:endParaRPr lang="en-GB" sz="1800" b="1">
              <a:solidFill>
                <a:srgbClr val="57486B"/>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Content Placeholder 5"/>
          <p:cNvSpPr>
            <a:spLocks noGrp="1"/>
          </p:cNvSpPr>
          <p:nvPr>
            <p:ph idx="1"/>
          </p:nvPr>
        </p:nvSpPr>
        <p:spPr>
          <a:xfrm>
            <a:off x="978634" y="1400050"/>
            <a:ext cx="7517011" cy="3628598"/>
          </a:xfrm>
          <a:ln>
            <a:noFill/>
          </a:ln>
        </p:spPr>
        <p:txBody>
          <a:bodyPr vert="horz" lIns="91440" tIns="45720" rIns="91440" bIns="45720" rtlCol="0" anchor="t">
            <a:normAutofit/>
          </a:bodyPr>
          <a:lstStyle/>
          <a:p>
            <a:pPr marL="0" indent="0" algn="ctr">
              <a:spcBef>
                <a:spcPts val="1400"/>
              </a:spcBef>
              <a:buNone/>
            </a:pPr>
            <a:r>
              <a:rPr lang="en-GB" sz="32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No Benefit Cap applies if </a:t>
            </a:r>
            <a:r>
              <a:rPr lang="en-US" sz="32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you are a carer and receive Carer’s Element on UC or Carer’s Allowance</a:t>
            </a:r>
          </a:p>
          <a:p>
            <a:pPr marL="0" indent="0">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p:cNvSpPr/>
          <p:nvPr/>
        </p:nvSpPr>
        <p:spPr>
          <a:xfrm>
            <a:off x="978634" y="369961"/>
            <a:ext cx="7308116" cy="864096"/>
          </a:xfrm>
          <a:prstGeom prst="rect">
            <a:avLst/>
          </a:prstGeom>
          <a:solidFill>
            <a:srgbClr val="FCB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tx2"/>
                </a:solidFill>
                <a:latin typeface="Open Sans" pitchFamily="2" charset="0"/>
                <a:ea typeface="Open Sans" pitchFamily="2" charset="0"/>
                <a:cs typeface="Open Sans" pitchFamily="2" charset="0"/>
              </a:rPr>
              <a:t>Carer Exemption</a:t>
            </a:r>
          </a:p>
        </p:txBody>
      </p:sp>
      <p:pic>
        <p:nvPicPr>
          <p:cNvPr id="2" name="Picture 1">
            <a:extLst>
              <a:ext uri="{FF2B5EF4-FFF2-40B4-BE49-F238E27FC236}">
                <a16:creationId xmlns:a16="http://schemas.microsoft.com/office/drawing/2014/main" id="{62568BB1-032D-3AB5-3427-7578DF09D4A4}"/>
              </a:ext>
            </a:extLst>
          </p:cNvPr>
          <p:cNvPicPr>
            <a:picLocks noChangeAspect="1"/>
          </p:cNvPicPr>
          <p:nvPr/>
        </p:nvPicPr>
        <p:blipFill>
          <a:blip r:embed="rId3"/>
          <a:stretch>
            <a:fillRect/>
          </a:stretch>
        </p:blipFill>
        <p:spPr>
          <a:xfrm>
            <a:off x="7203334" y="3400518"/>
            <a:ext cx="1586698" cy="1490340"/>
          </a:xfrm>
          <a:prstGeom prst="rect">
            <a:avLst/>
          </a:prstGeom>
        </p:spPr>
      </p:pic>
    </p:spTree>
    <p:extLst>
      <p:ext uri="{BB962C8B-B14F-4D97-AF65-F5344CB8AC3E}">
        <p14:creationId xmlns:p14="http://schemas.microsoft.com/office/powerpoint/2010/main" val="30487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54533" y="33469"/>
            <a:ext cx="6595810" cy="864096"/>
          </a:xfrm>
          <a:prstGeom prst="rect">
            <a:avLst/>
          </a:prstGeom>
        </p:spPr>
        <p:txBody>
          <a:bodyPr vert="horz" lIns="5400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000" b="1">
              <a:solidFill>
                <a:srgbClr val="5748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p:cNvSpPr txBox="1">
            <a:spLocks/>
          </p:cNvSpPr>
          <p:nvPr/>
        </p:nvSpPr>
        <p:spPr>
          <a:xfrm>
            <a:off x="1045141" y="872446"/>
            <a:ext cx="3292834" cy="2185358"/>
          </a:xfrm>
          <a:prstGeom prst="rect">
            <a:avLst/>
          </a:prstGeom>
        </p:spPr>
        <p:txBody>
          <a:bodyPr vert="horz" lIns="68580" tIns="34290" rIns="68580" bIns="34290" numCol="1" spcCol="36000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marL="257175" indent="-257175" algn="l">
              <a:buClr>
                <a:srgbClr val="005742"/>
              </a:buClr>
              <a:buSzPct val="120000"/>
              <a:buFont typeface="Arial" panose="020B0604020202020204" pitchFamily="34" charset="0"/>
              <a:buChar char="•"/>
            </a:pPr>
            <a:endParaRPr lang="en-GB" sz="1500"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75"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4396481" y="4220551"/>
            <a:ext cx="3510390" cy="427260"/>
          </a:xfrm>
          <a:prstGeom prst="rect">
            <a:avLst/>
          </a:prstGeom>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300">
              <a:solidFill>
                <a:srgbClr val="005742"/>
              </a:solidFill>
              <a:latin typeface="Open Sans Extrabold"/>
              <a:ea typeface="Open Sans Extrabold" panose="020B0906030804020204" pitchFamily="34" charset="0"/>
              <a:cs typeface="Open Sans Extrabold" panose="020B0906030804020204" pitchFamily="34" charset="0"/>
            </a:endParaRPr>
          </a:p>
        </p:txBody>
      </p:sp>
      <p:sp>
        <p:nvSpPr>
          <p:cNvPr id="10" name="Title 1"/>
          <p:cNvSpPr txBox="1">
            <a:spLocks/>
          </p:cNvSpPr>
          <p:nvPr/>
        </p:nvSpPr>
        <p:spPr>
          <a:xfrm>
            <a:off x="857250" y="3111810"/>
            <a:ext cx="7429500" cy="70207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4000"/>
              </a:lnSpc>
            </a:pPr>
            <a:endParaRPr lang="en-GB" sz="1800" b="1">
              <a:solidFill>
                <a:srgbClr val="57486B"/>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Content Placeholder 5"/>
          <p:cNvSpPr>
            <a:spLocks noGrp="1"/>
          </p:cNvSpPr>
          <p:nvPr>
            <p:ph idx="1"/>
          </p:nvPr>
        </p:nvSpPr>
        <p:spPr>
          <a:xfrm>
            <a:off x="978634" y="1400050"/>
            <a:ext cx="7517011" cy="3628598"/>
          </a:xfrm>
          <a:ln>
            <a:noFill/>
          </a:ln>
        </p:spPr>
        <p:txBody>
          <a:bodyPr vert="horz" lIns="91440" tIns="45720" rIns="91440" bIns="45720" rtlCol="0" anchor="t">
            <a:normAutofit/>
          </a:bodyPr>
          <a:lstStyle/>
          <a:p>
            <a:pPr marL="0" indent="0" algn="ctr">
              <a:spcBef>
                <a:spcPts val="1400"/>
              </a:spcBef>
              <a:buNone/>
            </a:pPr>
            <a:r>
              <a:rPr lang="en-GB" sz="32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No Benefit Cap applies if </a:t>
            </a:r>
            <a:r>
              <a:rPr lang="en-US" sz="32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you’re over State Pension age. If you’re part of a couple and one of you is under State Pension age, the cap may apply.</a:t>
            </a:r>
            <a:endParaRPr lang="en-GB" sz="32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p:cNvSpPr/>
          <p:nvPr/>
        </p:nvSpPr>
        <p:spPr>
          <a:xfrm>
            <a:off x="978634" y="369961"/>
            <a:ext cx="7308116" cy="864096"/>
          </a:xfrm>
          <a:prstGeom prst="rect">
            <a:avLst/>
          </a:prstGeom>
          <a:solidFill>
            <a:srgbClr val="FCB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tx2"/>
                </a:solidFill>
                <a:latin typeface="Open Sans" pitchFamily="2" charset="0"/>
                <a:ea typeface="Open Sans" pitchFamily="2" charset="0"/>
                <a:cs typeface="Open Sans" pitchFamily="2" charset="0"/>
              </a:rPr>
              <a:t>Age Exemption</a:t>
            </a:r>
          </a:p>
        </p:txBody>
      </p:sp>
      <p:pic>
        <p:nvPicPr>
          <p:cNvPr id="2" name="Picture 1">
            <a:extLst>
              <a:ext uri="{FF2B5EF4-FFF2-40B4-BE49-F238E27FC236}">
                <a16:creationId xmlns:a16="http://schemas.microsoft.com/office/drawing/2014/main" id="{86A5C6E1-F293-F436-7BD7-7CB870FA91F5}"/>
              </a:ext>
            </a:extLst>
          </p:cNvPr>
          <p:cNvPicPr>
            <a:picLocks noChangeAspect="1"/>
          </p:cNvPicPr>
          <p:nvPr/>
        </p:nvPicPr>
        <p:blipFill>
          <a:blip r:embed="rId3"/>
          <a:stretch>
            <a:fillRect/>
          </a:stretch>
        </p:blipFill>
        <p:spPr>
          <a:xfrm>
            <a:off x="7203334" y="3462849"/>
            <a:ext cx="1586698" cy="1490340"/>
          </a:xfrm>
          <a:prstGeom prst="rect">
            <a:avLst/>
          </a:prstGeom>
        </p:spPr>
      </p:pic>
    </p:spTree>
    <p:extLst>
      <p:ext uri="{BB962C8B-B14F-4D97-AF65-F5344CB8AC3E}">
        <p14:creationId xmlns:p14="http://schemas.microsoft.com/office/powerpoint/2010/main" val="292902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11D2E3-F648-9E18-35EB-C7ABBDAA0CB8}"/>
              </a:ext>
            </a:extLst>
          </p:cNvPr>
          <p:cNvPicPr>
            <a:picLocks noChangeAspect="1"/>
          </p:cNvPicPr>
          <p:nvPr/>
        </p:nvPicPr>
        <p:blipFill>
          <a:blip r:embed="rId3"/>
          <a:stretch>
            <a:fillRect/>
          </a:stretch>
        </p:blipFill>
        <p:spPr>
          <a:xfrm>
            <a:off x="7298225" y="3447830"/>
            <a:ext cx="1586698" cy="1490340"/>
          </a:xfrm>
          <a:prstGeom prst="rect">
            <a:avLst/>
          </a:prstGeom>
        </p:spPr>
      </p:pic>
      <p:sp>
        <p:nvSpPr>
          <p:cNvPr id="7" name="Title 1"/>
          <p:cNvSpPr txBox="1">
            <a:spLocks/>
          </p:cNvSpPr>
          <p:nvPr/>
        </p:nvSpPr>
        <p:spPr>
          <a:xfrm>
            <a:off x="1054533" y="33469"/>
            <a:ext cx="6595810" cy="864096"/>
          </a:xfrm>
          <a:prstGeom prst="rect">
            <a:avLst/>
          </a:prstGeom>
        </p:spPr>
        <p:txBody>
          <a:bodyPr vert="horz" lIns="5400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000" b="1">
              <a:solidFill>
                <a:srgbClr val="5748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p:cNvSpPr txBox="1">
            <a:spLocks/>
          </p:cNvSpPr>
          <p:nvPr/>
        </p:nvSpPr>
        <p:spPr>
          <a:xfrm>
            <a:off x="1045141" y="872446"/>
            <a:ext cx="3292834" cy="2185358"/>
          </a:xfrm>
          <a:prstGeom prst="rect">
            <a:avLst/>
          </a:prstGeom>
        </p:spPr>
        <p:txBody>
          <a:bodyPr vert="horz" lIns="68580" tIns="34290" rIns="68580" bIns="34290" numCol="1" spcCol="36000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marL="257175" indent="-257175" algn="l">
              <a:buClr>
                <a:srgbClr val="005742"/>
              </a:buClr>
              <a:buSzPct val="120000"/>
              <a:buFont typeface="Arial" panose="020B0604020202020204" pitchFamily="34" charset="0"/>
              <a:buChar char="•"/>
            </a:pPr>
            <a:endParaRPr lang="en-GB" sz="1500"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75"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4396481" y="4220551"/>
            <a:ext cx="3510390" cy="427260"/>
          </a:xfrm>
          <a:prstGeom prst="rect">
            <a:avLst/>
          </a:prstGeom>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300">
              <a:solidFill>
                <a:srgbClr val="005742"/>
              </a:solidFill>
              <a:latin typeface="Open Sans Extrabold"/>
              <a:ea typeface="Open Sans Extrabold" panose="020B0906030804020204" pitchFamily="34" charset="0"/>
              <a:cs typeface="Open Sans Extrabold" panose="020B0906030804020204" pitchFamily="34" charset="0"/>
            </a:endParaRPr>
          </a:p>
        </p:txBody>
      </p:sp>
      <p:sp>
        <p:nvSpPr>
          <p:cNvPr id="10" name="Title 1"/>
          <p:cNvSpPr txBox="1">
            <a:spLocks/>
          </p:cNvSpPr>
          <p:nvPr/>
        </p:nvSpPr>
        <p:spPr>
          <a:xfrm>
            <a:off x="857250" y="3111810"/>
            <a:ext cx="7429500" cy="70207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4000"/>
              </a:lnSpc>
            </a:pPr>
            <a:endParaRPr lang="en-GB" sz="1800" b="1">
              <a:solidFill>
                <a:srgbClr val="57486B"/>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Content Placeholder 5"/>
          <p:cNvSpPr>
            <a:spLocks noGrp="1"/>
          </p:cNvSpPr>
          <p:nvPr>
            <p:ph idx="1"/>
          </p:nvPr>
        </p:nvSpPr>
        <p:spPr>
          <a:xfrm>
            <a:off x="978634" y="1400050"/>
            <a:ext cx="7517011" cy="3628598"/>
          </a:xfrm>
          <a:ln>
            <a:noFill/>
          </a:ln>
        </p:spPr>
        <p:txBody>
          <a:bodyPr vert="horz" lIns="91440" tIns="45720" rIns="91440" bIns="45720" rtlCol="0" anchor="t">
            <a:normAutofit/>
          </a:bodyPr>
          <a:lstStyle/>
          <a:p>
            <a:pPr marL="0" indent="0">
              <a:spcBef>
                <a:spcPts val="1400"/>
              </a:spcBef>
              <a:buNone/>
            </a:pPr>
            <a:r>
              <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The Benefit Cap will not apply for 9 months if…</a:t>
            </a:r>
          </a:p>
          <a:p>
            <a:pPr>
              <a:spcBef>
                <a:spcPts val="1400"/>
              </a:spcBef>
              <a:buFont typeface="Wingdings" panose="05000000000000000000" pitchFamily="2" charset="2"/>
              <a:buChar char="ü"/>
            </a:pPr>
            <a:r>
              <a:rPr lang="en-US"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You’re claiming Universal Credit because you stopped working or your earnings went down </a:t>
            </a:r>
            <a:r>
              <a:rPr lang="en-US" i="1"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and</a:t>
            </a:r>
          </a:p>
          <a:p>
            <a:pPr>
              <a:spcBef>
                <a:spcPts val="1400"/>
              </a:spcBef>
              <a:buFont typeface="Wingdings" panose="05000000000000000000" pitchFamily="2" charset="2"/>
              <a:buChar char="ü"/>
            </a:pPr>
            <a:r>
              <a:rPr lang="en-US"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You’re now earning less than £846 a month </a:t>
            </a:r>
            <a:r>
              <a:rPr lang="en-US" i="1"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and</a:t>
            </a:r>
          </a:p>
          <a:p>
            <a:pPr>
              <a:spcBef>
                <a:spcPts val="1400"/>
              </a:spcBef>
              <a:buFont typeface="Wingdings" panose="05000000000000000000" pitchFamily="2" charset="2"/>
              <a:buChar char="ü"/>
            </a:pPr>
            <a:r>
              <a:rPr lang="en-US"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In each of the 12 months before your earnings went down or you stopped working, you earned the same as or more than the earnings threshold (£846 per month)</a:t>
            </a: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p:cNvSpPr/>
          <p:nvPr/>
        </p:nvSpPr>
        <p:spPr>
          <a:xfrm>
            <a:off x="978634" y="369961"/>
            <a:ext cx="7308116" cy="864096"/>
          </a:xfrm>
          <a:prstGeom prst="rect">
            <a:avLst/>
          </a:prstGeom>
          <a:solidFill>
            <a:srgbClr val="FCB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tx2"/>
                </a:solidFill>
                <a:latin typeface="Open Sans" pitchFamily="2" charset="0"/>
                <a:ea typeface="Open Sans" pitchFamily="2" charset="0"/>
                <a:cs typeface="Open Sans" pitchFamily="2" charset="0"/>
              </a:rPr>
              <a:t>Grace Period</a:t>
            </a:r>
          </a:p>
        </p:txBody>
      </p:sp>
    </p:spTree>
    <p:extLst>
      <p:ext uri="{BB962C8B-B14F-4D97-AF65-F5344CB8AC3E}">
        <p14:creationId xmlns:p14="http://schemas.microsoft.com/office/powerpoint/2010/main" val="385501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BB69"/>
        </a:solidFill>
        <a:effectLst/>
      </p:bgPr>
    </p:bg>
    <p:spTree>
      <p:nvGrpSpPr>
        <p:cNvPr id="1" name="">
          <a:extLst>
            <a:ext uri="{FF2B5EF4-FFF2-40B4-BE49-F238E27FC236}">
              <a16:creationId xmlns:a16="http://schemas.microsoft.com/office/drawing/2014/main" id="{FC1CBA4D-ACCC-5990-5DF9-19B9AC34BC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BEB597-A638-8299-395D-693FF4F0B3DC}"/>
              </a:ext>
            </a:extLst>
          </p:cNvPr>
          <p:cNvSpPr>
            <a:spLocks noGrp="1"/>
          </p:cNvSpPr>
          <p:nvPr>
            <p:ph type="title"/>
          </p:nvPr>
        </p:nvSpPr>
        <p:spPr>
          <a:xfrm>
            <a:off x="641154" y="241989"/>
            <a:ext cx="6305607" cy="2380964"/>
          </a:xfrm>
        </p:spPr>
        <p:txBody>
          <a:bodyPr>
            <a:normAutofit fontScale="90000"/>
          </a:bodyPr>
          <a:lstStyle/>
          <a:p>
            <a:br>
              <a:rPr lang="en-GB" dirty="0"/>
            </a:br>
            <a:br>
              <a:rPr lang="en-GB" dirty="0"/>
            </a:br>
            <a:br>
              <a:rPr lang="en-GB" dirty="0"/>
            </a:br>
            <a:r>
              <a:rPr lang="en-GB" sz="4000" dirty="0">
                <a:latin typeface="Calibri"/>
                <a:ea typeface="Calibri"/>
                <a:cs typeface="Calibri"/>
              </a:rPr>
              <a:t>Help with the Benefit Cap</a:t>
            </a:r>
            <a:br>
              <a:rPr lang="en-GB" dirty="0"/>
            </a:br>
            <a:br>
              <a:rPr lang="en-GB" dirty="0"/>
            </a:br>
            <a:br>
              <a:rPr lang="en-GB" dirty="0"/>
            </a:br>
            <a:endParaRPr lang="en-GB" dirty="0"/>
          </a:p>
        </p:txBody>
      </p:sp>
      <p:pic>
        <p:nvPicPr>
          <p:cNvPr id="4" name="Picture 3">
            <a:extLst>
              <a:ext uri="{FF2B5EF4-FFF2-40B4-BE49-F238E27FC236}">
                <a16:creationId xmlns:a16="http://schemas.microsoft.com/office/drawing/2014/main" id="{063DD2DC-2959-99D0-9A42-ACAE585B18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3073" y="4137283"/>
            <a:ext cx="2008412" cy="730542"/>
          </a:xfrm>
          <a:prstGeom prst="rect">
            <a:avLst/>
          </a:prstGeom>
        </p:spPr>
      </p:pic>
    </p:spTree>
    <p:extLst>
      <p:ext uri="{BB962C8B-B14F-4D97-AF65-F5344CB8AC3E}">
        <p14:creationId xmlns:p14="http://schemas.microsoft.com/office/powerpoint/2010/main" val="745126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C2D26-CAC9-140F-1712-004EE8AA67E2}"/>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7717DBA-96B2-047A-2F31-9EF7EAD85F7B}"/>
              </a:ext>
            </a:extLst>
          </p:cNvPr>
          <p:cNvSpPr txBox="1">
            <a:spLocks/>
          </p:cNvSpPr>
          <p:nvPr/>
        </p:nvSpPr>
        <p:spPr>
          <a:xfrm>
            <a:off x="1054533" y="33469"/>
            <a:ext cx="6595810" cy="864096"/>
          </a:xfrm>
          <a:prstGeom prst="rect">
            <a:avLst/>
          </a:prstGeom>
        </p:spPr>
        <p:txBody>
          <a:bodyPr vert="horz" lIns="5400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000" b="1">
              <a:solidFill>
                <a:srgbClr val="5748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a:extLst>
              <a:ext uri="{FF2B5EF4-FFF2-40B4-BE49-F238E27FC236}">
                <a16:creationId xmlns:a16="http://schemas.microsoft.com/office/drawing/2014/main" id="{FFC42101-BB89-5DBC-5845-03B18FFEAC99}"/>
              </a:ext>
            </a:extLst>
          </p:cNvPr>
          <p:cNvSpPr txBox="1">
            <a:spLocks/>
          </p:cNvSpPr>
          <p:nvPr/>
        </p:nvSpPr>
        <p:spPr>
          <a:xfrm>
            <a:off x="1045141" y="872446"/>
            <a:ext cx="3292834" cy="2185358"/>
          </a:xfrm>
          <a:prstGeom prst="rect">
            <a:avLst/>
          </a:prstGeom>
        </p:spPr>
        <p:txBody>
          <a:bodyPr vert="horz" lIns="68580" tIns="34290" rIns="68580" bIns="34290" numCol="1" spcCol="36000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marL="257175" indent="-257175" algn="l">
              <a:buClr>
                <a:srgbClr val="005742"/>
              </a:buClr>
              <a:buSzPct val="120000"/>
              <a:buFont typeface="Arial" panose="020B0604020202020204" pitchFamily="34" charset="0"/>
              <a:buChar char="•"/>
            </a:pPr>
            <a:endParaRPr lang="en-GB" sz="1500"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75"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a:extLst>
              <a:ext uri="{FF2B5EF4-FFF2-40B4-BE49-F238E27FC236}">
                <a16:creationId xmlns:a16="http://schemas.microsoft.com/office/drawing/2014/main" id="{B42073ED-AF7D-A288-9F6B-717A0BD51EB6}"/>
              </a:ext>
            </a:extLst>
          </p:cNvPr>
          <p:cNvSpPr txBox="1">
            <a:spLocks/>
          </p:cNvSpPr>
          <p:nvPr/>
        </p:nvSpPr>
        <p:spPr>
          <a:xfrm>
            <a:off x="4396481" y="4220551"/>
            <a:ext cx="3510390" cy="427260"/>
          </a:xfrm>
          <a:prstGeom prst="rect">
            <a:avLst/>
          </a:prstGeom>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300">
              <a:solidFill>
                <a:srgbClr val="005742"/>
              </a:solidFill>
              <a:latin typeface="Open Sans Extrabold"/>
              <a:ea typeface="Open Sans Extrabold" panose="020B0906030804020204" pitchFamily="34" charset="0"/>
              <a:cs typeface="Open Sans Extrabold" panose="020B0906030804020204" pitchFamily="34" charset="0"/>
            </a:endParaRPr>
          </a:p>
        </p:txBody>
      </p:sp>
      <p:sp>
        <p:nvSpPr>
          <p:cNvPr id="10" name="Title 1">
            <a:extLst>
              <a:ext uri="{FF2B5EF4-FFF2-40B4-BE49-F238E27FC236}">
                <a16:creationId xmlns:a16="http://schemas.microsoft.com/office/drawing/2014/main" id="{89655763-116C-C666-9847-A20F2A147B7C}"/>
              </a:ext>
            </a:extLst>
          </p:cNvPr>
          <p:cNvSpPr txBox="1">
            <a:spLocks/>
          </p:cNvSpPr>
          <p:nvPr/>
        </p:nvSpPr>
        <p:spPr>
          <a:xfrm>
            <a:off x="857250" y="3111810"/>
            <a:ext cx="7429500" cy="70207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4000"/>
              </a:lnSpc>
            </a:pPr>
            <a:endParaRPr lang="en-GB" sz="1800" b="1">
              <a:solidFill>
                <a:srgbClr val="57486B"/>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Content Placeholder 5">
            <a:extLst>
              <a:ext uri="{FF2B5EF4-FFF2-40B4-BE49-F238E27FC236}">
                <a16:creationId xmlns:a16="http://schemas.microsoft.com/office/drawing/2014/main" id="{4E54195B-A828-6255-82D7-F82864A2F5A6}"/>
              </a:ext>
            </a:extLst>
          </p:cNvPr>
          <p:cNvSpPr>
            <a:spLocks noGrp="1"/>
          </p:cNvSpPr>
          <p:nvPr>
            <p:ph idx="1"/>
          </p:nvPr>
        </p:nvSpPr>
        <p:spPr>
          <a:xfrm>
            <a:off x="478302" y="1297511"/>
            <a:ext cx="6974921" cy="3628598"/>
          </a:xfrm>
          <a:ln>
            <a:noFill/>
          </a:ln>
        </p:spPr>
        <p:txBody>
          <a:bodyPr vert="horz" lIns="91440" tIns="45720" rIns="91440" bIns="45720" rtlCol="0" anchor="t">
            <a:normAutofit fontScale="92500" lnSpcReduction="20000"/>
          </a:bodyPr>
          <a:lstStyle/>
          <a:p>
            <a:pPr marL="457200" indent="-457200">
              <a:lnSpc>
                <a:spcPct val="120000"/>
              </a:lnSpc>
              <a:spcBef>
                <a:spcPts val="1400"/>
              </a:spcBef>
              <a:buFont typeface="+mj-lt"/>
              <a:buAutoNum type="arabicPeriod"/>
            </a:pPr>
            <a:r>
              <a:rPr lang="en-US"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Benefit Calculators</a:t>
            </a:r>
          </a:p>
          <a:p>
            <a:pPr marL="757238" lvl="1" indent="-457200">
              <a:lnSpc>
                <a:spcPct val="120000"/>
              </a:lnSpc>
              <a:spcBef>
                <a:spcPts val="1400"/>
              </a:spcBef>
            </a:pPr>
            <a:r>
              <a:rPr lang="en-US"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rPr>
              <a:t>Turn2Us </a:t>
            </a:r>
            <a:endParaRPr lang="en-US"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757238" lvl="1" indent="-457200">
              <a:lnSpc>
                <a:spcPct val="120000"/>
              </a:lnSpc>
              <a:spcBef>
                <a:spcPts val="1400"/>
              </a:spcBef>
            </a:pPr>
            <a:r>
              <a:rPr lang="en-US"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rPr>
              <a:t>Entitledto</a:t>
            </a:r>
            <a:endParaRPr lang="en-US"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457200" indent="-457200">
              <a:lnSpc>
                <a:spcPct val="120000"/>
              </a:lnSpc>
              <a:spcBef>
                <a:spcPts val="1400"/>
              </a:spcBef>
              <a:buFont typeface="+mj-lt"/>
              <a:buAutoNum type="arabicPeriod"/>
            </a:pPr>
            <a:r>
              <a:rPr lang="en-US"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Chronic Health condition in the household - suggest disability benefits application </a:t>
            </a:r>
          </a:p>
          <a:p>
            <a:pPr marL="457200" indent="-457200">
              <a:lnSpc>
                <a:spcPct val="120000"/>
              </a:lnSpc>
              <a:spcBef>
                <a:spcPts val="1400"/>
              </a:spcBef>
              <a:buFont typeface="+mj-lt"/>
              <a:buAutoNum type="arabicPeriod"/>
            </a:pPr>
            <a:r>
              <a:rPr lang="en-US"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Check if they have just lost their job – Grace Period</a:t>
            </a:r>
          </a:p>
          <a:p>
            <a:pPr marL="457200" indent="-457200">
              <a:lnSpc>
                <a:spcPct val="120000"/>
              </a:lnSpc>
              <a:spcBef>
                <a:spcPts val="1400"/>
              </a:spcBef>
              <a:buFont typeface="+mj-lt"/>
              <a:buAutoNum type="arabicPeriod"/>
            </a:pPr>
            <a:r>
              <a:rPr lang="en-US"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Refer to CAW! </a:t>
            </a:r>
            <a:r>
              <a:rPr lang="en-US" sz="1500" kern="0" dirty="0">
                <a:solidFill>
                  <a:srgbClr val="000000"/>
                </a:solidFill>
                <a:latin typeface="Arial"/>
                <a:ea typeface="Open Sans"/>
                <a:cs typeface="Arial"/>
                <a:sym typeface="Arial"/>
                <a:hlinkClick r:id="rId5"/>
              </a:rPr>
              <a:t>https://cawandsworth.org/crisis-project-referral-form</a:t>
            </a:r>
            <a:r>
              <a:rPr lang="en-US" sz="1700" kern="0" dirty="0">
                <a:solidFill>
                  <a:srgbClr val="000000"/>
                </a:solidFill>
                <a:latin typeface="Arial"/>
                <a:ea typeface="Open Sans"/>
                <a:cs typeface="Arial"/>
                <a:sym typeface="Arial"/>
                <a:hlinkClick r:id="rId5"/>
              </a:rPr>
              <a:t>/</a:t>
            </a:r>
            <a:r>
              <a:rPr lang="en-US" sz="1700" kern="0" dirty="0">
                <a:solidFill>
                  <a:srgbClr val="000000"/>
                </a:solidFill>
                <a:latin typeface="Arial"/>
                <a:ea typeface="Open Sans"/>
                <a:cs typeface="Arial"/>
                <a:sym typeface="Arial"/>
              </a:rPr>
              <a:t>  </a:t>
            </a:r>
            <a:endParaRPr lang="en-US" sz="17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457200" indent="-457200">
              <a:lnSpc>
                <a:spcPct val="120000"/>
              </a:lnSpc>
              <a:spcBef>
                <a:spcPts val="1400"/>
              </a:spcBef>
              <a:buFont typeface="+mj-lt"/>
              <a:buAutoNum type="arabicPeriod"/>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D968A52C-C1F6-AE2C-697C-56B273F341BA}"/>
              </a:ext>
            </a:extLst>
          </p:cNvPr>
          <p:cNvSpPr/>
          <p:nvPr/>
        </p:nvSpPr>
        <p:spPr>
          <a:xfrm>
            <a:off x="978634" y="369961"/>
            <a:ext cx="7308116" cy="864096"/>
          </a:xfrm>
          <a:prstGeom prst="rect">
            <a:avLst/>
          </a:prstGeom>
          <a:solidFill>
            <a:srgbClr val="FCB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2"/>
                </a:solidFill>
                <a:latin typeface="Open Sans" pitchFamily="2" charset="0"/>
                <a:ea typeface="Open Sans" pitchFamily="2" charset="0"/>
                <a:cs typeface="Open Sans" pitchFamily="2" charset="0"/>
              </a:rPr>
              <a:t>How to help clients as Advice First Aiders? </a:t>
            </a:r>
          </a:p>
        </p:txBody>
      </p:sp>
      <p:pic>
        <p:nvPicPr>
          <p:cNvPr id="3" name="Picture 2">
            <a:extLst>
              <a:ext uri="{FF2B5EF4-FFF2-40B4-BE49-F238E27FC236}">
                <a16:creationId xmlns:a16="http://schemas.microsoft.com/office/drawing/2014/main" id="{758A113B-B147-D765-A9D2-0521FF92752E}"/>
              </a:ext>
            </a:extLst>
          </p:cNvPr>
          <p:cNvPicPr>
            <a:picLocks noChangeAspect="1"/>
          </p:cNvPicPr>
          <p:nvPr/>
        </p:nvPicPr>
        <p:blipFill>
          <a:blip r:embed="rId6"/>
          <a:stretch>
            <a:fillRect/>
          </a:stretch>
        </p:blipFill>
        <p:spPr>
          <a:xfrm>
            <a:off x="7232527" y="2419735"/>
            <a:ext cx="1575069" cy="1110050"/>
          </a:xfrm>
          <a:prstGeom prst="rect">
            <a:avLst/>
          </a:prstGeom>
        </p:spPr>
      </p:pic>
    </p:spTree>
    <p:extLst>
      <p:ext uri="{BB962C8B-B14F-4D97-AF65-F5344CB8AC3E}">
        <p14:creationId xmlns:p14="http://schemas.microsoft.com/office/powerpoint/2010/main" val="333229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45E1C-6C11-D4BA-CCEB-B91FF5C5D83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2335227-F496-7673-6390-690B2A1561FA}"/>
              </a:ext>
            </a:extLst>
          </p:cNvPr>
          <p:cNvSpPr txBox="1">
            <a:spLocks/>
          </p:cNvSpPr>
          <p:nvPr/>
        </p:nvSpPr>
        <p:spPr>
          <a:xfrm>
            <a:off x="1054533" y="33469"/>
            <a:ext cx="6595810" cy="864096"/>
          </a:xfrm>
          <a:prstGeom prst="rect">
            <a:avLst/>
          </a:prstGeom>
        </p:spPr>
        <p:txBody>
          <a:bodyPr vert="horz" lIns="5400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000" b="1">
              <a:solidFill>
                <a:srgbClr val="5748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a:extLst>
              <a:ext uri="{FF2B5EF4-FFF2-40B4-BE49-F238E27FC236}">
                <a16:creationId xmlns:a16="http://schemas.microsoft.com/office/drawing/2014/main" id="{BCFE09D5-3A76-356F-9C93-89788AD9CAD0}"/>
              </a:ext>
            </a:extLst>
          </p:cNvPr>
          <p:cNvSpPr txBox="1">
            <a:spLocks/>
          </p:cNvSpPr>
          <p:nvPr/>
        </p:nvSpPr>
        <p:spPr>
          <a:xfrm>
            <a:off x="1045141" y="872446"/>
            <a:ext cx="3292834" cy="2185358"/>
          </a:xfrm>
          <a:prstGeom prst="rect">
            <a:avLst/>
          </a:prstGeom>
        </p:spPr>
        <p:txBody>
          <a:bodyPr vert="horz" lIns="68580" tIns="34290" rIns="68580" bIns="34290" numCol="1" spcCol="36000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marL="257175" indent="-257175" algn="l">
              <a:buClr>
                <a:srgbClr val="005742"/>
              </a:buClr>
              <a:buSzPct val="120000"/>
              <a:buFont typeface="Arial" panose="020B0604020202020204" pitchFamily="34" charset="0"/>
              <a:buChar char="•"/>
            </a:pPr>
            <a:endParaRPr lang="en-GB" sz="1500"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75"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a:extLst>
              <a:ext uri="{FF2B5EF4-FFF2-40B4-BE49-F238E27FC236}">
                <a16:creationId xmlns:a16="http://schemas.microsoft.com/office/drawing/2014/main" id="{6B03E4C8-45AB-D2C4-1D25-EFDC030656E1}"/>
              </a:ext>
            </a:extLst>
          </p:cNvPr>
          <p:cNvSpPr txBox="1">
            <a:spLocks/>
          </p:cNvSpPr>
          <p:nvPr/>
        </p:nvSpPr>
        <p:spPr>
          <a:xfrm>
            <a:off x="4396481" y="4220551"/>
            <a:ext cx="3510390" cy="427260"/>
          </a:xfrm>
          <a:prstGeom prst="rect">
            <a:avLst/>
          </a:prstGeom>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300">
              <a:solidFill>
                <a:srgbClr val="005742"/>
              </a:solidFill>
              <a:latin typeface="Open Sans Extrabold"/>
              <a:ea typeface="Open Sans Extrabold" panose="020B0906030804020204" pitchFamily="34" charset="0"/>
              <a:cs typeface="Open Sans Extrabold" panose="020B0906030804020204" pitchFamily="34" charset="0"/>
            </a:endParaRPr>
          </a:p>
        </p:txBody>
      </p:sp>
      <p:sp>
        <p:nvSpPr>
          <p:cNvPr id="10" name="Title 1">
            <a:extLst>
              <a:ext uri="{FF2B5EF4-FFF2-40B4-BE49-F238E27FC236}">
                <a16:creationId xmlns:a16="http://schemas.microsoft.com/office/drawing/2014/main" id="{3E134336-D45A-412D-F470-4866A91F8FE4}"/>
              </a:ext>
            </a:extLst>
          </p:cNvPr>
          <p:cNvSpPr txBox="1">
            <a:spLocks/>
          </p:cNvSpPr>
          <p:nvPr/>
        </p:nvSpPr>
        <p:spPr>
          <a:xfrm>
            <a:off x="857250" y="3111810"/>
            <a:ext cx="7429500" cy="70207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4000"/>
              </a:lnSpc>
            </a:pPr>
            <a:endParaRPr lang="en-GB" sz="1800" b="1">
              <a:solidFill>
                <a:srgbClr val="57486B"/>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Content Placeholder 5">
            <a:extLst>
              <a:ext uri="{FF2B5EF4-FFF2-40B4-BE49-F238E27FC236}">
                <a16:creationId xmlns:a16="http://schemas.microsoft.com/office/drawing/2014/main" id="{3425179C-5F7D-37F4-7EFB-58C2B8C8AAE4}"/>
              </a:ext>
            </a:extLst>
          </p:cNvPr>
          <p:cNvSpPr>
            <a:spLocks noGrp="1"/>
          </p:cNvSpPr>
          <p:nvPr>
            <p:ph idx="1"/>
          </p:nvPr>
        </p:nvSpPr>
        <p:spPr>
          <a:xfrm>
            <a:off x="978634" y="1400050"/>
            <a:ext cx="7517011" cy="3628598"/>
          </a:xfrm>
          <a:ln>
            <a:noFill/>
          </a:ln>
        </p:spPr>
        <p:txBody>
          <a:bodyPr vert="horz" lIns="91440" tIns="45720" rIns="91440" bIns="45720" rtlCol="0" anchor="t">
            <a:normAutofit/>
          </a:bodyPr>
          <a:lstStyle/>
          <a:p>
            <a:pPr marL="457200" indent="-457200">
              <a:spcBef>
                <a:spcPts val="1400"/>
              </a:spcBef>
              <a:buFont typeface="+mj-lt"/>
              <a:buAutoNum type="arabicPeriod"/>
            </a:pPr>
            <a:r>
              <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Check for any exemptions and help apply for benefit applications</a:t>
            </a:r>
          </a:p>
          <a:p>
            <a:pPr marL="457200" indent="-457200">
              <a:spcBef>
                <a:spcPts val="1400"/>
              </a:spcBef>
              <a:buFont typeface="+mj-lt"/>
              <a:buAutoNum type="arabicPeriod"/>
            </a:pPr>
            <a:r>
              <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Assist the client to request a Discretionary Housing Payment from the council</a:t>
            </a:r>
          </a:p>
          <a:p>
            <a:pPr marL="457200" indent="-457200">
              <a:spcBef>
                <a:spcPts val="1400"/>
              </a:spcBef>
              <a:buFont typeface="+mj-lt"/>
              <a:buAutoNum type="arabicPeriod"/>
            </a:pPr>
            <a:r>
              <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Advice on employment options</a:t>
            </a:r>
          </a:p>
          <a:p>
            <a:pPr marL="457200" indent="-457200">
              <a:spcBef>
                <a:spcPts val="1400"/>
              </a:spcBef>
              <a:buFont typeface="+mj-lt"/>
              <a:buAutoNum type="arabicPeriod"/>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457200" indent="-457200">
              <a:spcBef>
                <a:spcPts val="1400"/>
              </a:spcBef>
              <a:buFont typeface="+mj-lt"/>
              <a:buAutoNum type="arabicPeriod"/>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457200" indent="-457200">
              <a:spcBef>
                <a:spcPts val="1400"/>
              </a:spcBef>
              <a:buFont typeface="+mj-lt"/>
              <a:buAutoNum type="arabicPeriod"/>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spcBef>
                <a:spcPts val="1400"/>
              </a:spcBef>
              <a:buNone/>
            </a:pPr>
            <a:endPar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74027116-B4BD-BF7B-557A-20C061088CD8}"/>
              </a:ext>
            </a:extLst>
          </p:cNvPr>
          <p:cNvSpPr/>
          <p:nvPr/>
        </p:nvSpPr>
        <p:spPr>
          <a:xfrm>
            <a:off x="978634" y="369961"/>
            <a:ext cx="7308116" cy="864096"/>
          </a:xfrm>
          <a:prstGeom prst="rect">
            <a:avLst/>
          </a:prstGeom>
          <a:solidFill>
            <a:srgbClr val="FCB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tx2"/>
                </a:solidFill>
                <a:latin typeface="Open Sans" pitchFamily="2" charset="0"/>
                <a:ea typeface="Open Sans" pitchFamily="2" charset="0"/>
                <a:cs typeface="Open Sans" pitchFamily="2" charset="0"/>
              </a:rPr>
              <a:t>What can Citizens Advice do to help?</a:t>
            </a:r>
          </a:p>
        </p:txBody>
      </p:sp>
      <p:pic>
        <p:nvPicPr>
          <p:cNvPr id="4" name="Picture 3">
            <a:extLst>
              <a:ext uri="{FF2B5EF4-FFF2-40B4-BE49-F238E27FC236}">
                <a16:creationId xmlns:a16="http://schemas.microsoft.com/office/drawing/2014/main" id="{15E5AA21-BC7A-7A0B-EF4E-8D57B7D883BB}"/>
              </a:ext>
            </a:extLst>
          </p:cNvPr>
          <p:cNvPicPr>
            <a:picLocks noChangeAspect="1"/>
          </p:cNvPicPr>
          <p:nvPr/>
        </p:nvPicPr>
        <p:blipFill>
          <a:blip r:embed="rId3"/>
          <a:stretch>
            <a:fillRect/>
          </a:stretch>
        </p:blipFill>
        <p:spPr>
          <a:xfrm>
            <a:off x="6151676" y="3683480"/>
            <a:ext cx="3332514" cy="1210890"/>
          </a:xfrm>
          <a:prstGeom prst="rect">
            <a:avLst/>
          </a:prstGeom>
        </p:spPr>
      </p:pic>
    </p:spTree>
    <p:extLst>
      <p:ext uri="{BB962C8B-B14F-4D97-AF65-F5344CB8AC3E}">
        <p14:creationId xmlns:p14="http://schemas.microsoft.com/office/powerpoint/2010/main" val="194657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ABBCE-16E9-BE07-17C3-E0AD44CE299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512BD4B-8EA9-57CF-CF37-EE1432DB49FD}"/>
              </a:ext>
            </a:extLst>
          </p:cNvPr>
          <p:cNvPicPr>
            <a:picLocks noChangeAspect="1"/>
          </p:cNvPicPr>
          <p:nvPr/>
        </p:nvPicPr>
        <p:blipFill>
          <a:blip r:embed="rId3"/>
          <a:stretch>
            <a:fillRect/>
          </a:stretch>
        </p:blipFill>
        <p:spPr>
          <a:xfrm>
            <a:off x="7332122" y="1964370"/>
            <a:ext cx="1645729" cy="2996958"/>
          </a:xfrm>
          <a:prstGeom prst="rect">
            <a:avLst/>
          </a:prstGeom>
        </p:spPr>
      </p:pic>
      <p:sp>
        <p:nvSpPr>
          <p:cNvPr id="7" name="Title 1">
            <a:extLst>
              <a:ext uri="{FF2B5EF4-FFF2-40B4-BE49-F238E27FC236}">
                <a16:creationId xmlns:a16="http://schemas.microsoft.com/office/drawing/2014/main" id="{6D19A9F3-1153-9B6A-3C14-459E756D0B41}"/>
              </a:ext>
            </a:extLst>
          </p:cNvPr>
          <p:cNvSpPr txBox="1">
            <a:spLocks/>
          </p:cNvSpPr>
          <p:nvPr/>
        </p:nvSpPr>
        <p:spPr>
          <a:xfrm>
            <a:off x="1054533" y="33469"/>
            <a:ext cx="6595810" cy="864096"/>
          </a:xfrm>
          <a:prstGeom prst="rect">
            <a:avLst/>
          </a:prstGeom>
        </p:spPr>
        <p:txBody>
          <a:bodyPr vert="horz" lIns="5400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000" b="1">
              <a:solidFill>
                <a:srgbClr val="5748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a:extLst>
              <a:ext uri="{FF2B5EF4-FFF2-40B4-BE49-F238E27FC236}">
                <a16:creationId xmlns:a16="http://schemas.microsoft.com/office/drawing/2014/main" id="{6B10ADDA-B50F-CA3F-F601-38054E03EB8C}"/>
              </a:ext>
            </a:extLst>
          </p:cNvPr>
          <p:cNvSpPr txBox="1">
            <a:spLocks/>
          </p:cNvSpPr>
          <p:nvPr/>
        </p:nvSpPr>
        <p:spPr>
          <a:xfrm>
            <a:off x="1045141" y="872446"/>
            <a:ext cx="3292834" cy="2185358"/>
          </a:xfrm>
          <a:prstGeom prst="rect">
            <a:avLst/>
          </a:prstGeom>
        </p:spPr>
        <p:txBody>
          <a:bodyPr vert="horz" lIns="68580" tIns="34290" rIns="68580" bIns="34290" numCol="1" spcCol="36000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marL="257175" indent="-257175" algn="l">
              <a:buClr>
                <a:srgbClr val="005742"/>
              </a:buClr>
              <a:buSzPct val="120000"/>
              <a:buFont typeface="Arial" panose="020B0604020202020204" pitchFamily="34" charset="0"/>
              <a:buChar char="•"/>
            </a:pPr>
            <a:endParaRPr lang="en-GB" sz="1500"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75"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a:extLst>
              <a:ext uri="{FF2B5EF4-FFF2-40B4-BE49-F238E27FC236}">
                <a16:creationId xmlns:a16="http://schemas.microsoft.com/office/drawing/2014/main" id="{C96BC5EA-ADA5-56FE-7B01-6041874E85E4}"/>
              </a:ext>
            </a:extLst>
          </p:cNvPr>
          <p:cNvSpPr txBox="1">
            <a:spLocks/>
          </p:cNvSpPr>
          <p:nvPr/>
        </p:nvSpPr>
        <p:spPr>
          <a:xfrm>
            <a:off x="4396481" y="4220551"/>
            <a:ext cx="3510390" cy="427260"/>
          </a:xfrm>
          <a:prstGeom prst="rect">
            <a:avLst/>
          </a:prstGeom>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300">
              <a:solidFill>
                <a:srgbClr val="005742"/>
              </a:solidFill>
              <a:latin typeface="Open Sans Extrabold"/>
              <a:ea typeface="Open Sans Extrabold" panose="020B0906030804020204" pitchFamily="34" charset="0"/>
              <a:cs typeface="Open Sans Extrabold" panose="020B0906030804020204" pitchFamily="34" charset="0"/>
            </a:endParaRPr>
          </a:p>
        </p:txBody>
      </p:sp>
      <p:sp>
        <p:nvSpPr>
          <p:cNvPr id="10" name="Title 1">
            <a:extLst>
              <a:ext uri="{FF2B5EF4-FFF2-40B4-BE49-F238E27FC236}">
                <a16:creationId xmlns:a16="http://schemas.microsoft.com/office/drawing/2014/main" id="{C44620AE-FB07-8F68-5ACF-450816C8E509}"/>
              </a:ext>
            </a:extLst>
          </p:cNvPr>
          <p:cNvSpPr txBox="1">
            <a:spLocks/>
          </p:cNvSpPr>
          <p:nvPr/>
        </p:nvSpPr>
        <p:spPr>
          <a:xfrm>
            <a:off x="857250" y="3111810"/>
            <a:ext cx="7429500" cy="70207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4000"/>
              </a:lnSpc>
            </a:pPr>
            <a:endParaRPr lang="en-GB" sz="1800" b="1">
              <a:solidFill>
                <a:srgbClr val="57486B"/>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Content Placeholder 5">
            <a:extLst>
              <a:ext uri="{FF2B5EF4-FFF2-40B4-BE49-F238E27FC236}">
                <a16:creationId xmlns:a16="http://schemas.microsoft.com/office/drawing/2014/main" id="{1E080DDB-8741-F629-2123-B87C0E70946D}"/>
              </a:ext>
            </a:extLst>
          </p:cNvPr>
          <p:cNvSpPr>
            <a:spLocks noGrp="1"/>
          </p:cNvSpPr>
          <p:nvPr>
            <p:ph idx="1"/>
          </p:nvPr>
        </p:nvSpPr>
        <p:spPr>
          <a:xfrm>
            <a:off x="579469" y="1400050"/>
            <a:ext cx="7517011" cy="3628598"/>
          </a:xfrm>
          <a:ln>
            <a:noFill/>
          </a:ln>
        </p:spPr>
        <p:txBody>
          <a:bodyPr vert="horz" lIns="91440" tIns="45720" rIns="91440" bIns="45720" rtlCol="0" anchor="t">
            <a:normAutofit lnSpcReduction="10000"/>
          </a:bodyPr>
          <a:lstStyle/>
          <a:p>
            <a:pPr marL="0" indent="0">
              <a:spcBef>
                <a:spcPts val="1400"/>
              </a:spcBef>
              <a:buNone/>
            </a:pPr>
            <a:r>
              <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Benefit Cap exemption = client + partner earn over £846 per month combined income</a:t>
            </a:r>
          </a:p>
          <a:p>
            <a:pPr marL="0" indent="0">
              <a:spcBef>
                <a:spcPts val="1400"/>
              </a:spcBef>
              <a:buNone/>
            </a:pPr>
            <a:r>
              <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rPr>
              <a:t>https://www.wandsworthworkmatch.org/</a:t>
            </a:r>
            <a:r>
              <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 </a:t>
            </a:r>
          </a:p>
          <a:p>
            <a:pPr marL="0" indent="0">
              <a:spcBef>
                <a:spcPts val="1400"/>
              </a:spcBef>
              <a:buNone/>
            </a:pPr>
            <a:r>
              <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hlinkClick r:id="rId5"/>
              </a:rPr>
              <a:t>https://www.choicesupport.org.uk/find-support/find-support-near-you/richmond-wandsworth</a:t>
            </a:r>
            <a:r>
              <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 </a:t>
            </a:r>
          </a:p>
          <a:p>
            <a:pPr marL="0" indent="0">
              <a:spcBef>
                <a:spcPts val="1400"/>
              </a:spcBef>
              <a:buNone/>
            </a:pPr>
            <a:r>
              <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hlinkClick r:id="rId6"/>
              </a:rPr>
              <a:t>https://www.wandsworth.gov.uk/news/news-july-2025/new-connect-to-work-scheme-helps-people-back-into-employment/</a:t>
            </a:r>
            <a:r>
              <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9" name="Rectangle 8">
            <a:extLst>
              <a:ext uri="{FF2B5EF4-FFF2-40B4-BE49-F238E27FC236}">
                <a16:creationId xmlns:a16="http://schemas.microsoft.com/office/drawing/2014/main" id="{E85E4DA0-09CF-CF55-02B5-C0C9476C46E4}"/>
              </a:ext>
            </a:extLst>
          </p:cNvPr>
          <p:cNvSpPr/>
          <p:nvPr/>
        </p:nvSpPr>
        <p:spPr>
          <a:xfrm>
            <a:off x="978634" y="369961"/>
            <a:ext cx="7308116" cy="864096"/>
          </a:xfrm>
          <a:prstGeom prst="rect">
            <a:avLst/>
          </a:prstGeom>
          <a:solidFill>
            <a:srgbClr val="FCB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tx2"/>
                </a:solidFill>
                <a:latin typeface="Open Sans" pitchFamily="2" charset="0"/>
                <a:ea typeface="Open Sans" pitchFamily="2" charset="0"/>
                <a:cs typeface="Open Sans" pitchFamily="2" charset="0"/>
              </a:rPr>
              <a:t>Work Support</a:t>
            </a:r>
          </a:p>
        </p:txBody>
      </p:sp>
    </p:spTree>
    <p:extLst>
      <p:ext uri="{BB962C8B-B14F-4D97-AF65-F5344CB8AC3E}">
        <p14:creationId xmlns:p14="http://schemas.microsoft.com/office/powerpoint/2010/main" val="359782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Google Shape;101;p23"/>
          <p:cNvSpPr txBox="1">
            <a:spLocks noGrp="1"/>
          </p:cNvSpPr>
          <p:nvPr>
            <p:ph type="body" idx="1"/>
          </p:nvPr>
        </p:nvSpPr>
        <p:spPr>
          <a:xfrm>
            <a:off x="859133" y="1673497"/>
            <a:ext cx="5282935" cy="1498725"/>
          </a:xfrm>
          <a:prstGeom prst="rect">
            <a:avLst/>
          </a:prstGeom>
          <a:noFill/>
          <a:ln>
            <a:noFill/>
          </a:ln>
        </p:spPr>
        <p:txBody>
          <a:bodyPr spcFirstLastPara="1" wrap="square" lIns="91425" tIns="45700" rIns="91425" bIns="45700" anchor="t" anchorCtr="0">
            <a:noAutofit/>
          </a:bodyPr>
          <a:lstStyle/>
          <a:p>
            <a:pPr marL="342900" indent="-342900">
              <a:spcBef>
                <a:spcPts val="0"/>
              </a:spcBef>
              <a:buFont typeface="Arial"/>
              <a:buChar char="•"/>
            </a:pPr>
            <a:r>
              <a:rPr lang="en-US" dirty="0"/>
              <a:t>Name and </a:t>
            </a:r>
            <a:r>
              <a:rPr lang="en-US" dirty="0" err="1"/>
              <a:t>Organisation</a:t>
            </a:r>
            <a:endParaRPr lang="en-US" dirty="0"/>
          </a:p>
          <a:p>
            <a:pPr marL="342900" indent="-342900">
              <a:spcBef>
                <a:spcPts val="0"/>
              </a:spcBef>
              <a:buFont typeface="Arial"/>
              <a:buChar char="•"/>
            </a:pPr>
            <a:endParaRPr lang="en-US" dirty="0"/>
          </a:p>
          <a:p>
            <a:pPr marL="342900" indent="-342900">
              <a:spcBef>
                <a:spcPts val="0"/>
              </a:spcBef>
              <a:buFont typeface="Arial"/>
              <a:buChar char="•"/>
            </a:pPr>
            <a:r>
              <a:rPr lang="en-US" dirty="0"/>
              <a:t>Have you experienced clients with Benefit Cap issues in your community?</a:t>
            </a:r>
          </a:p>
          <a:p>
            <a:pPr marL="342900" indent="-342900">
              <a:spcBef>
                <a:spcPts val="0"/>
              </a:spcBef>
              <a:buFont typeface="Arial"/>
              <a:buChar char="•"/>
            </a:pPr>
            <a:endParaRPr lang="en-US" sz="2400" dirty="0"/>
          </a:p>
        </p:txBody>
      </p:sp>
      <p:sp>
        <p:nvSpPr>
          <p:cNvPr id="6" name="Rectangle 5"/>
          <p:cNvSpPr/>
          <p:nvPr/>
        </p:nvSpPr>
        <p:spPr>
          <a:xfrm>
            <a:off x="771210" y="496109"/>
            <a:ext cx="7801289" cy="803304"/>
          </a:xfrm>
          <a:prstGeom prst="rect">
            <a:avLst/>
          </a:prstGeom>
          <a:solidFill>
            <a:srgbClr val="FCB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2"/>
                </a:solidFill>
                <a:latin typeface="Open Sans" pitchFamily="2" charset="0"/>
                <a:ea typeface="Open Sans" pitchFamily="2" charset="0"/>
                <a:cs typeface="Open Sans" pitchFamily="2" charset="0"/>
              </a:rPr>
              <a:t>Introductions</a:t>
            </a:r>
          </a:p>
        </p:txBody>
      </p:sp>
      <p:pic>
        <p:nvPicPr>
          <p:cNvPr id="3" name="Picture 2"/>
          <p:cNvPicPr>
            <a:picLocks noChangeAspect="1"/>
          </p:cNvPicPr>
          <p:nvPr/>
        </p:nvPicPr>
        <p:blipFill>
          <a:blip r:embed="rId3"/>
          <a:stretch>
            <a:fillRect/>
          </a:stretch>
        </p:blipFill>
        <p:spPr>
          <a:xfrm>
            <a:off x="6527462" y="2866954"/>
            <a:ext cx="2045037" cy="173383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A4211C68-8D59-5415-C54F-FD09907F7E8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559EE53-6372-6376-CCEF-65921587186B}"/>
              </a:ext>
            </a:extLst>
          </p:cNvPr>
          <p:cNvSpPr/>
          <p:nvPr/>
        </p:nvSpPr>
        <p:spPr>
          <a:xfrm>
            <a:off x="882953" y="343935"/>
            <a:ext cx="7308116" cy="730935"/>
          </a:xfrm>
          <a:prstGeom prst="rect">
            <a:avLst/>
          </a:prstGeom>
          <a:solidFill>
            <a:srgbClr val="FCB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2"/>
                </a:solidFill>
                <a:latin typeface="Open Sans" pitchFamily="2" charset="0"/>
                <a:ea typeface="Open Sans" pitchFamily="2" charset="0"/>
                <a:cs typeface="Open Sans" pitchFamily="2" charset="0"/>
              </a:rPr>
              <a:t>Any Questions?</a:t>
            </a:r>
            <a:endParaRPr lang="en-GB" sz="3000" b="1" u="sng" dirty="0">
              <a:solidFill>
                <a:schemeClr val="tx1"/>
              </a:solidFill>
              <a:latin typeface="Open Sans" pitchFamily="2" charset="0"/>
              <a:ea typeface="Open Sans" pitchFamily="2" charset="0"/>
              <a:cs typeface="Open Sans" pitchFamily="2" charset="0"/>
            </a:endParaRPr>
          </a:p>
        </p:txBody>
      </p:sp>
      <p:pic>
        <p:nvPicPr>
          <p:cNvPr id="4" name="Picture 3" descr="A picture containing icon&#10;&#10;Description automatically generated">
            <a:extLst>
              <a:ext uri="{FF2B5EF4-FFF2-40B4-BE49-F238E27FC236}">
                <a16:creationId xmlns:a16="http://schemas.microsoft.com/office/drawing/2014/main" id="{C4DC6FEC-9539-C447-2C77-FBF56C03B03E}"/>
              </a:ext>
            </a:extLst>
          </p:cNvPr>
          <p:cNvPicPr>
            <a:picLocks noChangeAspect="1"/>
          </p:cNvPicPr>
          <p:nvPr/>
        </p:nvPicPr>
        <p:blipFill>
          <a:blip r:embed="rId3"/>
          <a:stretch>
            <a:fillRect/>
          </a:stretch>
        </p:blipFill>
        <p:spPr>
          <a:xfrm>
            <a:off x="3295742" y="1607739"/>
            <a:ext cx="2552516" cy="2567170"/>
          </a:xfrm>
          <a:prstGeom prst="rect">
            <a:avLst/>
          </a:prstGeom>
        </p:spPr>
      </p:pic>
    </p:spTree>
    <p:extLst>
      <p:ext uri="{BB962C8B-B14F-4D97-AF65-F5344CB8AC3E}">
        <p14:creationId xmlns:p14="http://schemas.microsoft.com/office/powerpoint/2010/main" val="6804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CBB69"/>
        </a:solidFill>
        <a:effectLst/>
      </p:bgPr>
    </p:bg>
    <p:spTree>
      <p:nvGrpSpPr>
        <p:cNvPr id="1" name="Shape 111"/>
        <p:cNvGrpSpPr/>
        <p:nvPr/>
      </p:nvGrpSpPr>
      <p:grpSpPr>
        <a:xfrm>
          <a:off x="0" y="0"/>
          <a:ext cx="0" cy="0"/>
          <a:chOff x="0" y="0"/>
          <a:chExt cx="0" cy="0"/>
        </a:xfrm>
      </p:grpSpPr>
      <p:sp>
        <p:nvSpPr>
          <p:cNvPr id="112" name="Google Shape;112;p25"/>
          <p:cNvSpPr txBox="1">
            <a:spLocks noGrp="1"/>
          </p:cNvSpPr>
          <p:nvPr>
            <p:ph type="title"/>
          </p:nvPr>
        </p:nvSpPr>
        <p:spPr>
          <a:xfrm>
            <a:off x="87946" y="1714500"/>
            <a:ext cx="8229600"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Open Sans"/>
              <a:buNone/>
            </a:pPr>
            <a:r>
              <a:rPr lang="en-US" sz="6600" b="1" i="0" u="none" strike="noStrike" cap="none" dirty="0">
                <a:latin typeface="Open Sans"/>
                <a:ea typeface="Open Sans"/>
                <a:cs typeface="Open Sans"/>
                <a:sym typeface="Open Sans"/>
              </a:rPr>
              <a:t>Thank</a:t>
            </a:r>
            <a:r>
              <a:rPr lang="en-US" sz="4400" b="1" i="0" u="none" strike="noStrike" cap="none" dirty="0">
                <a:latin typeface="Open Sans"/>
                <a:ea typeface="Open Sans"/>
                <a:cs typeface="Open Sans"/>
                <a:sym typeface="Open Sans"/>
              </a:rPr>
              <a:t> </a:t>
            </a:r>
            <a:br>
              <a:rPr lang="en-US" sz="4400" b="1" i="0" u="none" strike="noStrike" cap="none" dirty="0">
                <a:latin typeface="Open Sans"/>
                <a:ea typeface="Open Sans"/>
                <a:cs typeface="Open Sans"/>
                <a:sym typeface="Open Sans"/>
              </a:rPr>
            </a:br>
            <a:r>
              <a:rPr lang="en-US" sz="6600" dirty="0"/>
              <a:t>Y</a:t>
            </a:r>
            <a:r>
              <a:rPr lang="en-US" sz="6600" b="1" i="0" u="none" strike="noStrike" cap="none" dirty="0">
                <a:latin typeface="Open Sans"/>
                <a:ea typeface="Open Sans"/>
                <a:cs typeface="Open Sans"/>
                <a:sym typeface="Open Sans"/>
              </a:rPr>
              <a:t>ou</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1054533" y="33469"/>
            <a:ext cx="6595810" cy="864096"/>
          </a:xfrm>
          <a:prstGeom prst="rect">
            <a:avLst/>
          </a:prstGeom>
        </p:spPr>
        <p:txBody>
          <a:bodyPr vert="horz" lIns="5400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000" b="1">
              <a:solidFill>
                <a:srgbClr val="5748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p:cNvSpPr txBox="1">
            <a:spLocks/>
          </p:cNvSpPr>
          <p:nvPr/>
        </p:nvSpPr>
        <p:spPr>
          <a:xfrm>
            <a:off x="1120117" y="1383618"/>
            <a:ext cx="3217858" cy="2539989"/>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pPr>
            <a:endParaRPr lang="en-GB" sz="2100">
              <a:solidFill>
                <a:srgbClr val="00574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p:cNvSpPr txBox="1">
            <a:spLocks/>
          </p:cNvSpPr>
          <p:nvPr/>
        </p:nvSpPr>
        <p:spPr>
          <a:xfrm>
            <a:off x="1045141" y="872446"/>
            <a:ext cx="3292834" cy="2185358"/>
          </a:xfrm>
          <a:prstGeom prst="rect">
            <a:avLst/>
          </a:prstGeom>
        </p:spPr>
        <p:txBody>
          <a:bodyPr vert="horz" lIns="68580" tIns="34290" rIns="68580" bIns="34290" numCol="1" spcCol="36000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500" b="1">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00" b="1">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marL="257175" indent="-257175" algn="l">
              <a:buClr>
                <a:srgbClr val="005742"/>
              </a:buClr>
              <a:buSzPct val="120000"/>
              <a:buFont typeface="Arial" panose="020B0604020202020204" pitchFamily="34" charset="0"/>
              <a:buChar char="•"/>
            </a:pPr>
            <a:endParaRPr lang="en-GB" sz="150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75" b="1">
              <a:solidFill>
                <a:srgbClr val="00574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4396481" y="4220551"/>
            <a:ext cx="3510390" cy="427260"/>
          </a:xfrm>
          <a:prstGeom prst="rect">
            <a:avLst/>
          </a:prstGeom>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300">
              <a:solidFill>
                <a:srgbClr val="005742"/>
              </a:solidFill>
              <a:latin typeface="Open Sans Extrabold"/>
              <a:ea typeface="Open Sans Extrabold" panose="020B0906030804020204" pitchFamily="34" charset="0"/>
              <a:cs typeface="Open Sans Extrabold" panose="020B0906030804020204" pitchFamily="34" charset="0"/>
            </a:endParaRPr>
          </a:p>
        </p:txBody>
      </p:sp>
      <p:sp>
        <p:nvSpPr>
          <p:cNvPr id="10" name="Title 1"/>
          <p:cNvSpPr txBox="1">
            <a:spLocks/>
          </p:cNvSpPr>
          <p:nvPr/>
        </p:nvSpPr>
        <p:spPr>
          <a:xfrm>
            <a:off x="857250" y="3111810"/>
            <a:ext cx="7429500" cy="70207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4000"/>
              </a:lnSpc>
            </a:pPr>
            <a:endParaRPr lang="en-GB" sz="1800" b="1">
              <a:solidFill>
                <a:srgbClr val="57486B"/>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Content Placeholder 5"/>
          <p:cNvSpPr>
            <a:spLocks noGrp="1"/>
          </p:cNvSpPr>
          <p:nvPr>
            <p:ph idx="1"/>
          </p:nvPr>
        </p:nvSpPr>
        <p:spPr>
          <a:xfrm>
            <a:off x="1120117" y="1587725"/>
            <a:ext cx="6754418" cy="3060086"/>
          </a:xfrm>
          <a:ln>
            <a:noFill/>
          </a:ln>
        </p:spPr>
        <p:txBody>
          <a:bodyPr vert="horz" lIns="91440" tIns="45720" rIns="91440" bIns="45720" rtlCol="0" anchor="t">
            <a:normAutofit fontScale="85000" lnSpcReduction="10000"/>
          </a:bodyPr>
          <a:lstStyle/>
          <a:p>
            <a:pPr marL="0" indent="0">
              <a:buNone/>
            </a:pPr>
            <a:r>
              <a:rPr lang="en-GB" dirty="0">
                <a:solidFill>
                  <a:schemeClr val="tx2">
                    <a:lumMod val="75000"/>
                  </a:schemeClr>
                </a:solidFill>
                <a:latin typeface="Open Sans" panose="020B0606030504020204"/>
              </a:rPr>
              <a:t>Although Citizens Advice Wandsworth  trains volunteers to identify local residents in need of advice and refer residents to local services, no liability attaches to Citizens Advice for any assistance or service offered by other organisations. ​</a:t>
            </a:r>
          </a:p>
          <a:p>
            <a:pPr marL="0" indent="0">
              <a:buNone/>
            </a:pPr>
            <a:endParaRPr lang="en-GB" dirty="0">
              <a:solidFill>
                <a:schemeClr val="tx2">
                  <a:lumMod val="75000"/>
                </a:schemeClr>
              </a:solidFill>
              <a:latin typeface="Open Sans" panose="020B0606030504020204"/>
            </a:endParaRPr>
          </a:p>
          <a:p>
            <a:pPr marL="0" indent="0">
              <a:buNone/>
            </a:pPr>
            <a:r>
              <a:rPr lang="en-GB" dirty="0">
                <a:solidFill>
                  <a:schemeClr val="tx2">
                    <a:lumMod val="75000"/>
                  </a:schemeClr>
                </a:solidFill>
                <a:latin typeface="Open Sans" panose="020B0606030504020204"/>
              </a:rPr>
              <a:t>Equally as volunteers , we are not training you to be advisers. The additional training helps us to better understand guest’s needs and refer them on to the right places for support, advice and further help. </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p:cNvSpPr/>
          <p:nvPr/>
        </p:nvSpPr>
        <p:spPr>
          <a:xfrm>
            <a:off x="857250" y="416788"/>
            <a:ext cx="7429499" cy="803304"/>
          </a:xfrm>
          <a:prstGeom prst="rect">
            <a:avLst/>
          </a:prstGeom>
          <a:solidFill>
            <a:srgbClr val="FCB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tx2"/>
                </a:solidFill>
                <a:latin typeface="Open Sans" pitchFamily="2" charset="0"/>
                <a:ea typeface="Open Sans" pitchFamily="2" charset="0"/>
                <a:cs typeface="Open Sans" pitchFamily="2" charset="0"/>
              </a:rPr>
              <a:t>Disclaimer</a:t>
            </a:r>
          </a:p>
        </p:txBody>
      </p:sp>
    </p:spTree>
    <p:extLst>
      <p:ext uri="{BB962C8B-B14F-4D97-AF65-F5344CB8AC3E}">
        <p14:creationId xmlns:p14="http://schemas.microsoft.com/office/powerpoint/2010/main" val="2600710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5" name="Title 4">
            <a:extLst>
              <a:ext uri="{FF2B5EF4-FFF2-40B4-BE49-F238E27FC236}">
                <a16:creationId xmlns:a16="http://schemas.microsoft.com/office/drawing/2014/main" id="{34A8C748-0893-1653-7573-3EE4A814403B}"/>
              </a:ext>
            </a:extLst>
          </p:cNvPr>
          <p:cNvSpPr>
            <a:spLocks noGrp="1"/>
          </p:cNvSpPr>
          <p:nvPr>
            <p:ph type="title"/>
          </p:nvPr>
        </p:nvSpPr>
        <p:spPr>
          <a:xfrm>
            <a:off x="746760" y="299588"/>
            <a:ext cx="7726680" cy="857400"/>
          </a:xfrm>
          <a:solidFill>
            <a:schemeClr val="bg2"/>
          </a:solidFill>
        </p:spPr>
        <p:txBody>
          <a:bodyPr>
            <a:normAutofit fontScale="90000"/>
          </a:bodyPr>
          <a:lstStyle/>
          <a:p>
            <a:pPr algn="ctr"/>
            <a:r>
              <a:rPr lang="en-GB" sz="3200" dirty="0"/>
              <a:t>Who are Citizens Advice </a:t>
            </a:r>
            <a:r>
              <a:rPr lang="en-GB" sz="3200" dirty="0" err="1"/>
              <a:t>Wandsworth</a:t>
            </a:r>
            <a:r>
              <a:rPr lang="en-GB" sz="3200" dirty="0"/>
              <a:t>?</a:t>
            </a:r>
            <a:endParaRPr lang="en-US" sz="3200" dirty="0"/>
          </a:p>
        </p:txBody>
      </p:sp>
      <p:sp>
        <p:nvSpPr>
          <p:cNvPr id="107" name="Google Shape;107;p24"/>
          <p:cNvSpPr txBox="1">
            <a:spLocks noGrp="1"/>
          </p:cNvSpPr>
          <p:nvPr>
            <p:ph type="body" idx="1"/>
          </p:nvPr>
        </p:nvSpPr>
        <p:spPr>
          <a:xfrm>
            <a:off x="1303958" y="1272485"/>
            <a:ext cx="6172200" cy="3403599"/>
          </a:xfrm>
          <a:prstGeom prst="rect">
            <a:avLst/>
          </a:prstGeom>
          <a:noFill/>
          <a:ln>
            <a:noFill/>
          </a:ln>
        </p:spPr>
        <p:txBody>
          <a:bodyPr spcFirstLastPara="1" wrap="square" lIns="68569" tIns="34275" rIns="68569" bIns="34275" anchor="t" anchorCtr="0">
            <a:noAutofit/>
          </a:bodyPr>
          <a:lstStyle/>
          <a:p>
            <a:pPr marL="0" indent="0"/>
            <a:r>
              <a:rPr lang="en-GB" dirty="0"/>
              <a:t>We are an </a:t>
            </a:r>
            <a:r>
              <a:rPr lang="en-GB" b="1" dirty="0"/>
              <a:t>independent local charity</a:t>
            </a:r>
            <a:r>
              <a:rPr lang="en-GB" dirty="0"/>
              <a:t> and part of the national Citizens Advice network. We:</a:t>
            </a:r>
            <a:endParaRPr lang="en-US" dirty="0"/>
          </a:p>
          <a:p>
            <a:pPr marL="0" indent="0"/>
            <a:endParaRPr lang="en-GB" dirty="0"/>
          </a:p>
          <a:p>
            <a:pPr marL="257175" indent="-257175">
              <a:buChar char="•"/>
            </a:pPr>
            <a:r>
              <a:rPr lang="en-GB" dirty="0"/>
              <a:t>Provide information and advice for people who live in </a:t>
            </a:r>
            <a:r>
              <a:rPr lang="en-GB" dirty="0" err="1"/>
              <a:t>Wandsworth</a:t>
            </a:r>
            <a:r>
              <a:rPr lang="en-GB" dirty="0"/>
              <a:t> on a range of issues</a:t>
            </a:r>
          </a:p>
          <a:p>
            <a:pPr marL="257175" indent="-257175">
              <a:buChar char="•"/>
            </a:pPr>
            <a:endParaRPr lang="en-US" dirty="0"/>
          </a:p>
          <a:p>
            <a:pPr marL="257175" indent="-257175">
              <a:buChar char="•"/>
            </a:pPr>
            <a:r>
              <a:rPr lang="en-GB" dirty="0"/>
              <a:t>Spot patterns with the problems our clients bring, and try to raise these in local and national policy</a:t>
            </a:r>
          </a:p>
          <a:p>
            <a:pPr marL="257175" indent="-257175">
              <a:buChar char="•"/>
            </a:pPr>
            <a:endParaRPr lang="en-GB" dirty="0"/>
          </a:p>
          <a:p>
            <a:pPr marL="257175" indent="-257175">
              <a:buChar char="•"/>
            </a:pPr>
            <a:r>
              <a:rPr lang="en-US" dirty="0"/>
              <a:t>Work with partners to empower the community</a:t>
            </a:r>
          </a:p>
          <a:p>
            <a:pPr marL="257175" indent="-257175">
              <a:buFont typeface="Arial" panose="020B0604020202020204" pitchFamily="34" charset="0"/>
              <a:buChar char="•"/>
            </a:pPr>
            <a:endParaRPr lang="en-GB" dirty="0"/>
          </a:p>
          <a:p>
            <a:pPr marL="257175" indent="-257175">
              <a:buFont typeface="Arial" panose="020B0604020202020204" pitchFamily="34" charset="0"/>
              <a:buChar char="•"/>
            </a:pPr>
            <a:endParaRPr lang="en-GB" sz="1500" dirty="0">
              <a:ea typeface="Open Sans"/>
            </a:endParaRPr>
          </a:p>
          <a:p>
            <a:pPr marL="257175" indent="-257175">
              <a:buFont typeface="Arial" panose="020B0604020202020204" pitchFamily="34" charset="0"/>
              <a:buChar char="•"/>
            </a:pPr>
            <a:endParaRPr lang="en-GB" sz="1500" dirty="0">
              <a:ea typeface="Open Sans"/>
            </a:endParaRPr>
          </a:p>
          <a:p>
            <a:pPr marL="0" indent="0">
              <a:buNone/>
            </a:pPr>
            <a:endParaRPr lang="en-GB" sz="1500" b="1" dirty="0">
              <a:ea typeface="Open Sans"/>
            </a:endParaRPr>
          </a:p>
        </p:txBody>
      </p:sp>
      <p:pic>
        <p:nvPicPr>
          <p:cNvPr id="7" name="Picture 6"/>
          <p:cNvPicPr>
            <a:picLocks noChangeAspect="1"/>
          </p:cNvPicPr>
          <p:nvPr/>
        </p:nvPicPr>
        <p:blipFill>
          <a:blip r:embed="rId3"/>
          <a:stretch>
            <a:fillRect/>
          </a:stretch>
        </p:blipFill>
        <p:spPr>
          <a:xfrm>
            <a:off x="2718420" y="4000666"/>
            <a:ext cx="3343275" cy="985838"/>
          </a:xfrm>
          <a:prstGeom prst="rect">
            <a:avLst/>
          </a:prstGeom>
        </p:spPr>
      </p:pic>
    </p:spTree>
    <p:extLst>
      <p:ext uri="{BB962C8B-B14F-4D97-AF65-F5344CB8AC3E}">
        <p14:creationId xmlns:p14="http://schemas.microsoft.com/office/powerpoint/2010/main" val="218423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500" fill="hold"/>
                                        <p:tgtEl>
                                          <p:spTgt spid="107"/>
                                        </p:tgtEl>
                                        <p:attrNameLst>
                                          <p:attrName>ppt_x</p:attrName>
                                        </p:attrNameLst>
                                      </p:cBhvr>
                                      <p:tavLst>
                                        <p:tav tm="0">
                                          <p:val>
                                            <p:strVal val="#ppt_x"/>
                                          </p:val>
                                        </p:tav>
                                        <p:tav tm="100000">
                                          <p:val>
                                            <p:strVal val="#ppt_x"/>
                                          </p:val>
                                        </p:tav>
                                      </p:tavLst>
                                    </p:anim>
                                    <p:anim calcmode="lin" valueType="num">
                                      <p:cBhvr additive="base">
                                        <p:cTn id="8" dur="500" fill="hold"/>
                                        <p:tgtEl>
                                          <p:spTgt spid="10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1054533" y="33469"/>
            <a:ext cx="6595810" cy="864096"/>
          </a:xfrm>
          <a:prstGeom prst="rect">
            <a:avLst/>
          </a:prstGeom>
        </p:spPr>
        <p:txBody>
          <a:bodyPr vert="horz" lIns="5400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000" b="1">
              <a:solidFill>
                <a:srgbClr val="5748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p:cNvSpPr txBox="1">
            <a:spLocks/>
          </p:cNvSpPr>
          <p:nvPr/>
        </p:nvSpPr>
        <p:spPr>
          <a:xfrm>
            <a:off x="1120117" y="1383618"/>
            <a:ext cx="3217858" cy="2539989"/>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pPr>
            <a:endParaRPr lang="en-GB" sz="2100">
              <a:solidFill>
                <a:srgbClr val="00574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p:cNvSpPr txBox="1">
            <a:spLocks/>
          </p:cNvSpPr>
          <p:nvPr/>
        </p:nvSpPr>
        <p:spPr>
          <a:xfrm>
            <a:off x="1045141" y="872446"/>
            <a:ext cx="3292834" cy="2185358"/>
          </a:xfrm>
          <a:prstGeom prst="rect">
            <a:avLst/>
          </a:prstGeom>
        </p:spPr>
        <p:txBody>
          <a:bodyPr vert="horz" lIns="68580" tIns="34290" rIns="68580" bIns="34290" numCol="1" spcCol="36000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500" b="1">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00" b="1">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marL="257175" indent="-257175" algn="l">
              <a:buClr>
                <a:srgbClr val="005742"/>
              </a:buClr>
              <a:buSzPct val="120000"/>
              <a:buFont typeface="Arial" panose="020B0604020202020204" pitchFamily="34" charset="0"/>
              <a:buChar char="•"/>
            </a:pPr>
            <a:endParaRPr lang="en-GB" sz="150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75" b="1">
              <a:solidFill>
                <a:srgbClr val="00574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4396481" y="4220551"/>
            <a:ext cx="3510390" cy="427260"/>
          </a:xfrm>
          <a:prstGeom prst="rect">
            <a:avLst/>
          </a:prstGeom>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300">
              <a:solidFill>
                <a:srgbClr val="005742"/>
              </a:solidFill>
              <a:latin typeface="Open Sans Extrabold"/>
              <a:ea typeface="Open Sans Extrabold" panose="020B0906030804020204" pitchFamily="34" charset="0"/>
              <a:cs typeface="Open Sans Extrabold" panose="020B0906030804020204" pitchFamily="34" charset="0"/>
            </a:endParaRPr>
          </a:p>
        </p:txBody>
      </p:sp>
      <p:sp>
        <p:nvSpPr>
          <p:cNvPr id="10" name="Title 1"/>
          <p:cNvSpPr txBox="1">
            <a:spLocks/>
          </p:cNvSpPr>
          <p:nvPr/>
        </p:nvSpPr>
        <p:spPr>
          <a:xfrm>
            <a:off x="857250" y="3111810"/>
            <a:ext cx="7429500" cy="70207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4000"/>
              </a:lnSpc>
            </a:pPr>
            <a:endParaRPr lang="en-GB" sz="1800" b="1">
              <a:solidFill>
                <a:srgbClr val="57486B"/>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Rectangle 13"/>
          <p:cNvSpPr/>
          <p:nvPr/>
        </p:nvSpPr>
        <p:spPr>
          <a:xfrm>
            <a:off x="796558" y="488958"/>
            <a:ext cx="7429500" cy="826255"/>
          </a:xfrm>
          <a:prstGeom prst="rect">
            <a:avLst/>
          </a:prstGeom>
          <a:solidFill>
            <a:srgbClr val="FCB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a:solidFill>
                  <a:schemeClr val="tx2"/>
                </a:solidFill>
                <a:latin typeface="Open Sans" pitchFamily="2" charset="0"/>
                <a:ea typeface="Open Sans" pitchFamily="2" charset="0"/>
                <a:cs typeface="Open Sans" pitchFamily="2" charset="0"/>
              </a:rPr>
              <a:t>Citizen’s Advice Aims and Principles</a:t>
            </a:r>
          </a:p>
        </p:txBody>
      </p:sp>
      <p:sp>
        <p:nvSpPr>
          <p:cNvPr id="17" name="Content Placeholder 16"/>
          <p:cNvSpPr>
            <a:spLocks noGrp="1"/>
          </p:cNvSpPr>
          <p:nvPr>
            <p:ph sz="half" idx="2"/>
          </p:nvPr>
        </p:nvSpPr>
        <p:spPr>
          <a:xfrm>
            <a:off x="917942" y="1369219"/>
            <a:ext cx="7597408" cy="3263504"/>
          </a:xfrm>
        </p:spPr>
        <p:txBody>
          <a:bodyPr>
            <a:normAutofit fontScale="77500" lnSpcReduction="20000"/>
          </a:bodyPr>
          <a:lstStyle/>
          <a:p>
            <a:pPr marL="0" indent="0" fontAlgn="base">
              <a:buNone/>
            </a:pPr>
            <a:r>
              <a:rPr lang="en-GB" b="1">
                <a:solidFill>
                  <a:schemeClr val="tx2"/>
                </a:solidFill>
              </a:rPr>
              <a:t>Aims</a:t>
            </a:r>
            <a:r>
              <a:rPr lang="en-US">
                <a:solidFill>
                  <a:schemeClr val="tx2"/>
                </a:solidFill>
              </a:rPr>
              <a:t>​</a:t>
            </a:r>
          </a:p>
          <a:p>
            <a:pPr fontAlgn="base"/>
            <a:r>
              <a:rPr lang="en-GB">
                <a:solidFill>
                  <a:schemeClr val="tx2"/>
                </a:solidFill>
              </a:rPr>
              <a:t>To provide advice people need for the problems they face</a:t>
            </a:r>
            <a:r>
              <a:rPr lang="en-US">
                <a:solidFill>
                  <a:schemeClr val="tx2"/>
                </a:solidFill>
              </a:rPr>
              <a:t>​</a:t>
            </a:r>
          </a:p>
          <a:p>
            <a:pPr fontAlgn="base"/>
            <a:r>
              <a:rPr lang="en-GB">
                <a:solidFill>
                  <a:schemeClr val="tx2"/>
                </a:solidFill>
              </a:rPr>
              <a:t>To improve the policies and practices that affect people's lives </a:t>
            </a:r>
            <a:r>
              <a:rPr lang="en-US">
                <a:solidFill>
                  <a:schemeClr val="tx2"/>
                </a:solidFill>
              </a:rPr>
              <a:t>​</a:t>
            </a:r>
          </a:p>
          <a:p>
            <a:pPr marL="0" indent="0" fontAlgn="base">
              <a:buNone/>
            </a:pPr>
            <a:endParaRPr lang="en-GB">
              <a:solidFill>
                <a:schemeClr val="tx2"/>
              </a:solidFill>
            </a:endParaRPr>
          </a:p>
          <a:p>
            <a:pPr marL="0" indent="0" fontAlgn="base">
              <a:buNone/>
            </a:pPr>
            <a:r>
              <a:rPr lang="en-GB" b="1">
                <a:solidFill>
                  <a:schemeClr val="tx2"/>
                </a:solidFill>
              </a:rPr>
              <a:t>Principals</a:t>
            </a:r>
            <a:r>
              <a:rPr lang="en-US">
                <a:solidFill>
                  <a:schemeClr val="tx2"/>
                </a:solidFill>
              </a:rPr>
              <a:t>​</a:t>
            </a:r>
          </a:p>
          <a:p>
            <a:pPr fontAlgn="base"/>
            <a:r>
              <a:rPr lang="en-GB">
                <a:solidFill>
                  <a:schemeClr val="tx2"/>
                </a:solidFill>
              </a:rPr>
              <a:t>Independence</a:t>
            </a:r>
            <a:r>
              <a:rPr lang="en-US">
                <a:solidFill>
                  <a:schemeClr val="tx2"/>
                </a:solidFill>
              </a:rPr>
              <a:t>​</a:t>
            </a:r>
          </a:p>
          <a:p>
            <a:pPr fontAlgn="base"/>
            <a:r>
              <a:rPr lang="en-GB">
                <a:solidFill>
                  <a:schemeClr val="tx2"/>
                </a:solidFill>
              </a:rPr>
              <a:t>Impartiality</a:t>
            </a:r>
            <a:r>
              <a:rPr lang="en-US">
                <a:solidFill>
                  <a:schemeClr val="tx2"/>
                </a:solidFill>
              </a:rPr>
              <a:t>​</a:t>
            </a:r>
          </a:p>
          <a:p>
            <a:pPr fontAlgn="base"/>
            <a:r>
              <a:rPr lang="en-GB">
                <a:solidFill>
                  <a:schemeClr val="tx2"/>
                </a:solidFill>
              </a:rPr>
              <a:t>Free</a:t>
            </a:r>
            <a:r>
              <a:rPr lang="en-US">
                <a:solidFill>
                  <a:schemeClr val="tx2"/>
                </a:solidFill>
              </a:rPr>
              <a:t>​</a:t>
            </a:r>
          </a:p>
          <a:p>
            <a:pPr fontAlgn="base"/>
            <a:r>
              <a:rPr lang="en-GB">
                <a:solidFill>
                  <a:schemeClr val="tx2"/>
                </a:solidFill>
              </a:rPr>
              <a:t>Confidentiality</a:t>
            </a:r>
            <a:r>
              <a:rPr lang="en-US">
                <a:solidFill>
                  <a:schemeClr val="tx2"/>
                </a:solidFill>
              </a:rPr>
              <a:t>​</a:t>
            </a:r>
          </a:p>
          <a:p>
            <a:pPr marL="0" indent="0" fontAlgn="base">
              <a:buNone/>
            </a:pPr>
            <a:endParaRPr lang="en-GB"/>
          </a:p>
          <a:p>
            <a:pPr marL="0" indent="0" fontAlgn="base">
              <a:buNone/>
            </a:pPr>
            <a:r>
              <a:rPr lang="en-GB" u="sng">
                <a:hlinkClick r:id="rId3"/>
              </a:rPr>
              <a:t>www.citizensadvice.org.uk</a:t>
            </a:r>
            <a:r>
              <a:rPr lang="en-GB"/>
              <a:t>​</a:t>
            </a:r>
          </a:p>
          <a:p>
            <a:pPr marL="0" indent="0" fontAlgn="base">
              <a:buNone/>
            </a:pPr>
            <a:r>
              <a:rPr lang="en-GB" u="sng">
                <a:hlinkClick r:id="rId4"/>
              </a:rPr>
              <a:t>https://cawandsworth.org/</a:t>
            </a:r>
            <a:endParaRPr lang="en-GB"/>
          </a:p>
          <a:p>
            <a:endParaRPr lang="en-GB"/>
          </a:p>
        </p:txBody>
      </p:sp>
    </p:spTree>
    <p:extLst>
      <p:ext uri="{BB962C8B-B14F-4D97-AF65-F5344CB8AC3E}">
        <p14:creationId xmlns:p14="http://schemas.microsoft.com/office/powerpoint/2010/main" val="378186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07A4B9-C37D-E54B-FDD7-454BD6764DBA}"/>
              </a:ext>
            </a:extLst>
          </p:cNvPr>
          <p:cNvSpPr>
            <a:spLocks noGrp="1"/>
          </p:cNvSpPr>
          <p:nvPr>
            <p:ph type="title"/>
          </p:nvPr>
        </p:nvSpPr>
        <p:spPr>
          <a:xfrm>
            <a:off x="595086" y="276999"/>
            <a:ext cx="8062685" cy="857250"/>
          </a:xfrm>
          <a:solidFill>
            <a:schemeClr val="bg2"/>
          </a:solidFill>
        </p:spPr>
        <p:txBody>
          <a:bodyPr>
            <a:noAutofit/>
          </a:bodyPr>
          <a:lstStyle/>
          <a:p>
            <a:r>
              <a:rPr lang="en-GB" sz="3000" b="1"/>
              <a:t>How to contact CAW</a:t>
            </a:r>
            <a:endParaRPr lang="en-GB" sz="3000" b="1">
              <a:ea typeface="Open Sans"/>
            </a:endParaRPr>
          </a:p>
        </p:txBody>
      </p:sp>
      <p:sp>
        <p:nvSpPr>
          <p:cNvPr id="3" name="TextBox 2">
            <a:extLst>
              <a:ext uri="{FF2B5EF4-FFF2-40B4-BE49-F238E27FC236}">
                <a16:creationId xmlns:a16="http://schemas.microsoft.com/office/drawing/2014/main" id="{9A11874F-1C3A-E594-B51E-F2EBDBB603A5}"/>
              </a:ext>
            </a:extLst>
          </p:cNvPr>
          <p:cNvSpPr txBox="1"/>
          <p:nvPr/>
        </p:nvSpPr>
        <p:spPr>
          <a:xfrm>
            <a:off x="3543300" y="2400300"/>
            <a:ext cx="2057400"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35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descr="Icon&#10;&#10;Description automatically generated">
            <a:extLst>
              <a:ext uri="{FF2B5EF4-FFF2-40B4-BE49-F238E27FC236}">
                <a16:creationId xmlns:a16="http://schemas.microsoft.com/office/drawing/2014/main" id="{345C2BC4-DFDE-F830-109E-E1BE349A1D3B}"/>
              </a:ext>
            </a:extLst>
          </p:cNvPr>
          <p:cNvPicPr>
            <a:picLocks noChangeAspect="1"/>
          </p:cNvPicPr>
          <p:nvPr/>
        </p:nvPicPr>
        <p:blipFill>
          <a:blip r:embed="rId3"/>
          <a:stretch>
            <a:fillRect/>
          </a:stretch>
        </p:blipFill>
        <p:spPr>
          <a:xfrm>
            <a:off x="1671638" y="1138652"/>
            <a:ext cx="847725" cy="828675"/>
          </a:xfrm>
          <a:prstGeom prst="rect">
            <a:avLst/>
          </a:prstGeom>
        </p:spPr>
      </p:pic>
      <p:sp>
        <p:nvSpPr>
          <p:cNvPr id="4" name="TextBox 3">
            <a:extLst>
              <a:ext uri="{FF2B5EF4-FFF2-40B4-BE49-F238E27FC236}">
                <a16:creationId xmlns:a16="http://schemas.microsoft.com/office/drawing/2014/main" id="{110F10DB-4AE4-FCAE-0DA9-4183489E7B91}"/>
              </a:ext>
            </a:extLst>
          </p:cNvPr>
          <p:cNvSpPr txBox="1"/>
          <p:nvPr/>
        </p:nvSpPr>
        <p:spPr>
          <a:xfrm>
            <a:off x="2831264" y="1286306"/>
            <a:ext cx="4334144" cy="530915"/>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0" i="0" u="none" strike="noStrike" kern="0" cap="none" spc="0" normalizeH="0" baseline="0" noProof="0" dirty="0">
                <a:ln>
                  <a:noFill/>
                </a:ln>
                <a:solidFill>
                  <a:srgbClr val="004B88"/>
                </a:solidFill>
                <a:effectLst/>
                <a:uLnTx/>
                <a:uFillTx/>
                <a:latin typeface="Open Sans"/>
                <a:ea typeface="Open Sans"/>
                <a:cs typeface="Segoe UI"/>
                <a:sym typeface="Arial"/>
              </a:rPr>
              <a:t>Call </a:t>
            </a:r>
            <a:r>
              <a:rPr kumimoji="0" lang="en-US" sz="1500" b="0" i="0" u="none" strike="noStrike" kern="0" cap="none" spc="0" normalizeH="0" baseline="0" noProof="0" dirty="0" err="1">
                <a:ln>
                  <a:noFill/>
                </a:ln>
                <a:solidFill>
                  <a:srgbClr val="004B88"/>
                </a:solidFill>
                <a:effectLst/>
                <a:uLnTx/>
                <a:uFillTx/>
                <a:latin typeface="Open Sans"/>
                <a:ea typeface="Open Sans"/>
                <a:cs typeface="Segoe UI"/>
                <a:sym typeface="Arial"/>
              </a:rPr>
              <a:t>AdviceLi</a:t>
            </a:r>
            <a:r>
              <a:rPr kumimoji="0" lang="en-US" sz="1500" b="0" i="0" u="none" strike="noStrike" kern="0" cap="none" spc="0" normalizeH="0" baseline="0" noProof="0" dirty="0">
                <a:ln>
                  <a:noFill/>
                </a:ln>
                <a:solidFill>
                  <a:srgbClr val="004B88"/>
                </a:solidFill>
                <a:effectLst/>
                <a:uLnTx/>
                <a:uFillTx/>
                <a:latin typeface="Open Sans"/>
                <a:ea typeface="Open Sans"/>
                <a:cs typeface="Segoe UI"/>
                <a:sym typeface="Arial"/>
              </a:rPr>
              <a:t>​ne free number 0808 278 7833​</a:t>
            </a:r>
            <a:endParaRPr kumimoji="0" lang="en-US" sz="1350" b="0" i="0" u="none" strike="noStrike" kern="0" cap="none" spc="0" normalizeH="0" baseline="0" noProof="0" dirty="0">
              <a:ln>
                <a:noFill/>
              </a:ln>
              <a:solidFill>
                <a:srgbClr val="000000"/>
              </a:solidFill>
              <a:effectLst/>
              <a:uLnTx/>
              <a:uFillTx/>
              <a:latin typeface="Arial"/>
              <a:cs typeface="Calibri"/>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0" i="0" u="none" strike="noStrike" kern="0" cap="none" spc="0" normalizeH="0" baseline="0" noProof="0" dirty="0">
                <a:ln>
                  <a:noFill/>
                </a:ln>
                <a:solidFill>
                  <a:srgbClr val="004B88"/>
                </a:solidFill>
                <a:effectLst/>
                <a:uLnTx/>
                <a:uFillTx/>
                <a:latin typeface="Open Sans"/>
                <a:ea typeface="Open Sans"/>
                <a:cs typeface="Segoe UI"/>
                <a:sym typeface="Arial"/>
              </a:rPr>
              <a:t>Mon-Fri 10am-4pm​</a:t>
            </a:r>
          </a:p>
        </p:txBody>
      </p:sp>
      <p:pic>
        <p:nvPicPr>
          <p:cNvPr id="6" name="Picture 5" descr="Icon&#10;&#10;Description automatically generated">
            <a:extLst>
              <a:ext uri="{FF2B5EF4-FFF2-40B4-BE49-F238E27FC236}">
                <a16:creationId xmlns:a16="http://schemas.microsoft.com/office/drawing/2014/main" id="{E9F6C425-BAD8-240F-7739-EBF17F0A1210}"/>
              </a:ext>
            </a:extLst>
          </p:cNvPr>
          <p:cNvPicPr>
            <a:picLocks noChangeAspect="1"/>
          </p:cNvPicPr>
          <p:nvPr/>
        </p:nvPicPr>
        <p:blipFill>
          <a:blip r:embed="rId4"/>
          <a:stretch>
            <a:fillRect/>
          </a:stretch>
        </p:blipFill>
        <p:spPr>
          <a:xfrm>
            <a:off x="1738313" y="2257633"/>
            <a:ext cx="714375" cy="561975"/>
          </a:xfrm>
          <a:prstGeom prst="rect">
            <a:avLst/>
          </a:prstGeom>
        </p:spPr>
      </p:pic>
      <p:sp>
        <p:nvSpPr>
          <p:cNvPr id="7" name="TextBox 5">
            <a:extLst>
              <a:ext uri="{FF2B5EF4-FFF2-40B4-BE49-F238E27FC236}">
                <a16:creationId xmlns:a16="http://schemas.microsoft.com/office/drawing/2014/main" id="{611ACF3A-620F-9D1B-8F27-C61238E1B7DB}"/>
              </a:ext>
            </a:extLst>
          </p:cNvPr>
          <p:cNvSpPr txBox="1"/>
          <p:nvPr/>
        </p:nvSpPr>
        <p:spPr>
          <a:xfrm>
            <a:off x="2806649" y="2273309"/>
            <a:ext cx="3640014" cy="530915"/>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0" i="0" u="none" strike="noStrike" kern="0" cap="none" spc="0" normalizeH="0" baseline="0" noProof="0" dirty="0">
                <a:ln>
                  <a:noFill/>
                </a:ln>
                <a:solidFill>
                  <a:srgbClr val="004B88"/>
                </a:solidFill>
                <a:effectLst/>
                <a:uLnTx/>
                <a:uFillTx/>
                <a:latin typeface="Open Sans"/>
                <a:ea typeface="Open Sans"/>
                <a:cs typeface="Segoe UI"/>
                <a:sym typeface="Arial"/>
              </a:rPr>
              <a:t>Fill in online enquiry form</a:t>
            </a:r>
            <a:br>
              <a:rPr kumimoji="0" lang="en-US" sz="1500" b="0" i="0" u="none" strike="noStrike" kern="0" cap="none" spc="0" normalizeH="0" baseline="0" noProof="0" dirty="0">
                <a:ln>
                  <a:noFill/>
                </a:ln>
                <a:solidFill>
                  <a:srgbClr val="004B88"/>
                </a:solidFill>
                <a:effectLst/>
                <a:uLnTx/>
                <a:uFillTx/>
                <a:latin typeface="Open Sans"/>
                <a:ea typeface="Open Sans"/>
                <a:cs typeface="Segoe UI"/>
                <a:sym typeface="Arial"/>
              </a:rPr>
            </a:br>
            <a:r>
              <a:rPr kumimoji="0" lang="en-US" sz="1500" b="0" i="0" u="none" strike="noStrike" kern="0" cap="none" spc="0" normalizeH="0" baseline="0" noProof="0" dirty="0">
                <a:ln>
                  <a:noFill/>
                </a:ln>
                <a:solidFill>
                  <a:srgbClr val="000000"/>
                </a:solidFill>
                <a:effectLst/>
                <a:uLnTx/>
                <a:uFillTx/>
                <a:latin typeface="Arial"/>
                <a:ea typeface="+mn-lt"/>
                <a:cs typeface="Calibri"/>
                <a:sym typeface="Arial"/>
                <a:hlinkClick r:id="rId5"/>
              </a:rPr>
              <a:t>https://cawandsworth.org/contact-us/</a:t>
            </a:r>
            <a:endParaRPr kumimoji="0" lang="en-US" sz="1350" b="0" i="0" u="none" strike="noStrike" kern="0" cap="none" spc="0" normalizeH="0" baseline="0" noProof="0" dirty="0">
              <a:ln>
                <a:noFill/>
              </a:ln>
              <a:solidFill>
                <a:srgbClr val="000000"/>
              </a:solidFill>
              <a:effectLst/>
              <a:uLnTx/>
              <a:uFillTx/>
              <a:latin typeface="Arial"/>
              <a:cs typeface="Arial"/>
              <a:sym typeface="Arial"/>
            </a:endParaRPr>
          </a:p>
        </p:txBody>
      </p:sp>
      <p:pic>
        <p:nvPicPr>
          <p:cNvPr id="8" name="Picture 7" descr="Icon&#10;&#10;Description automatically generated">
            <a:extLst>
              <a:ext uri="{FF2B5EF4-FFF2-40B4-BE49-F238E27FC236}">
                <a16:creationId xmlns:a16="http://schemas.microsoft.com/office/drawing/2014/main" id="{3701719B-E63E-C896-5B50-EC9071185045}"/>
              </a:ext>
            </a:extLst>
          </p:cNvPr>
          <p:cNvPicPr>
            <a:picLocks noChangeAspect="1"/>
          </p:cNvPicPr>
          <p:nvPr/>
        </p:nvPicPr>
        <p:blipFill>
          <a:blip r:embed="rId6"/>
          <a:stretch>
            <a:fillRect/>
          </a:stretch>
        </p:blipFill>
        <p:spPr>
          <a:xfrm>
            <a:off x="1766888" y="3097075"/>
            <a:ext cx="657225" cy="771525"/>
          </a:xfrm>
          <a:prstGeom prst="rect">
            <a:avLst/>
          </a:prstGeom>
        </p:spPr>
      </p:pic>
      <p:sp>
        <p:nvSpPr>
          <p:cNvPr id="10" name="TextBox 10">
            <a:extLst>
              <a:ext uri="{FF2B5EF4-FFF2-40B4-BE49-F238E27FC236}">
                <a16:creationId xmlns:a16="http://schemas.microsoft.com/office/drawing/2014/main" id="{7AF17632-414C-D94A-1215-5BD42F8A9A11}"/>
              </a:ext>
            </a:extLst>
          </p:cNvPr>
          <p:cNvSpPr txBox="1"/>
          <p:nvPr/>
        </p:nvSpPr>
        <p:spPr>
          <a:xfrm>
            <a:off x="2807374" y="3219016"/>
            <a:ext cx="3903608" cy="530915"/>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0" i="0" u="none" strike="noStrike" kern="0" cap="none" spc="0" normalizeH="0" baseline="0" noProof="0" dirty="0">
                <a:ln>
                  <a:noFill/>
                </a:ln>
                <a:solidFill>
                  <a:srgbClr val="004B88"/>
                </a:solidFill>
                <a:effectLst/>
                <a:uLnTx/>
                <a:uFillTx/>
                <a:latin typeface="Open Sans"/>
                <a:ea typeface="Open Sans"/>
                <a:cs typeface="Calibri"/>
                <a:sym typeface="Arial"/>
              </a:rPr>
              <a:t>Visit Battersea or Roehampton office.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0" i="0" u="none" strike="noStrike" kern="0" cap="none" spc="0" normalizeH="0" baseline="0" noProof="0" dirty="0">
                <a:ln>
                  <a:noFill/>
                </a:ln>
                <a:solidFill>
                  <a:srgbClr val="004B88"/>
                </a:solidFill>
                <a:effectLst/>
                <a:uLnTx/>
                <a:uFillTx/>
                <a:latin typeface="Open Sans"/>
                <a:ea typeface="Open Sans"/>
                <a:cs typeface="Calibri"/>
                <a:sym typeface="Arial"/>
              </a:rPr>
              <a:t>Only if not possible to call/use the form</a:t>
            </a:r>
          </a:p>
        </p:txBody>
      </p:sp>
      <p:pic>
        <p:nvPicPr>
          <p:cNvPr id="11" name="Picture 10" descr="Icon&#10;&#10;Description automatically generated">
            <a:extLst>
              <a:ext uri="{FF2B5EF4-FFF2-40B4-BE49-F238E27FC236}">
                <a16:creationId xmlns:a16="http://schemas.microsoft.com/office/drawing/2014/main" id="{FD2BC122-F790-73B4-C80F-14F7E12608AE}"/>
              </a:ext>
            </a:extLst>
          </p:cNvPr>
          <p:cNvPicPr>
            <a:picLocks noChangeAspect="1"/>
          </p:cNvPicPr>
          <p:nvPr/>
        </p:nvPicPr>
        <p:blipFill>
          <a:blip r:embed="rId7"/>
          <a:stretch>
            <a:fillRect/>
          </a:stretch>
        </p:blipFill>
        <p:spPr>
          <a:xfrm>
            <a:off x="1731273" y="4187273"/>
            <a:ext cx="695325" cy="628650"/>
          </a:xfrm>
          <a:prstGeom prst="rect">
            <a:avLst/>
          </a:prstGeom>
        </p:spPr>
      </p:pic>
      <p:sp>
        <p:nvSpPr>
          <p:cNvPr id="12" name="TextBox 11">
            <a:extLst>
              <a:ext uri="{FF2B5EF4-FFF2-40B4-BE49-F238E27FC236}">
                <a16:creationId xmlns:a16="http://schemas.microsoft.com/office/drawing/2014/main" id="{4EC78EC3-0C21-C23C-3FE8-234505ED9D63}"/>
              </a:ext>
            </a:extLst>
          </p:cNvPr>
          <p:cNvSpPr txBox="1"/>
          <p:nvPr/>
        </p:nvSpPr>
        <p:spPr>
          <a:xfrm>
            <a:off x="2805794" y="4117714"/>
            <a:ext cx="4188377" cy="761747"/>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0" i="0" u="none" strike="noStrike" kern="0" cap="none" spc="0" normalizeH="0" baseline="0" noProof="0" dirty="0">
                <a:ln>
                  <a:noFill/>
                </a:ln>
                <a:solidFill>
                  <a:srgbClr val="004B88"/>
                </a:solidFill>
                <a:effectLst/>
                <a:uLnTx/>
                <a:uFillTx/>
                <a:latin typeface="Open Sans"/>
                <a:ea typeface="Open Sans"/>
                <a:cs typeface="Segoe UI"/>
                <a:sym typeface="Arial"/>
              </a:rPr>
              <a:t> Via one of our projects   (Crisis) </a:t>
            </a:r>
            <a:br>
              <a:rPr kumimoji="0" lang="en-US" sz="1500" b="0" i="0" u="none" strike="noStrike" kern="0" cap="none" spc="0" normalizeH="0" baseline="0" noProof="0" dirty="0">
                <a:ln>
                  <a:noFill/>
                </a:ln>
                <a:solidFill>
                  <a:srgbClr val="000000"/>
                </a:solidFill>
                <a:effectLst/>
                <a:uLnTx/>
                <a:uFillTx/>
                <a:latin typeface="Open Sans"/>
                <a:ea typeface="Open Sans"/>
                <a:cs typeface="Segoe UI"/>
                <a:sym typeface="Arial"/>
              </a:rPr>
            </a:br>
            <a:r>
              <a:rPr kumimoji="0" lang="en-US" sz="1500" b="0" i="0" u="none" strike="noStrike" kern="0" cap="none" spc="0" normalizeH="0" baseline="0" noProof="0" dirty="0">
                <a:ln>
                  <a:noFill/>
                </a:ln>
                <a:solidFill>
                  <a:srgbClr val="000000"/>
                </a:solidFill>
                <a:effectLst/>
                <a:uLnTx/>
                <a:uFillTx/>
                <a:latin typeface="Arial"/>
                <a:ea typeface="Open Sans"/>
                <a:cs typeface="Arial"/>
                <a:sym typeface="Arial"/>
                <a:hlinkClick r:id="rId8"/>
              </a:rPr>
              <a:t>https://cawandsworth.org/crisis-project-referral-form/</a:t>
            </a:r>
            <a:r>
              <a:rPr kumimoji="0" lang="en-US" sz="1500" b="0" i="0" u="none" strike="noStrike" kern="0" cap="none" spc="0" normalizeH="0" baseline="0" noProof="0" dirty="0">
                <a:ln>
                  <a:noFill/>
                </a:ln>
                <a:solidFill>
                  <a:srgbClr val="000000"/>
                </a:solidFill>
                <a:effectLst/>
                <a:uLnTx/>
                <a:uFillTx/>
                <a:latin typeface="Arial"/>
                <a:ea typeface="Open Sans"/>
                <a:cs typeface="Arial"/>
                <a:sym typeface="Arial"/>
              </a:rPr>
              <a:t> </a:t>
            </a:r>
            <a:endParaRPr kumimoji="0" lang="en-US" sz="1500" b="0" i="0" u="none" strike="noStrike" kern="0" cap="none" spc="0" normalizeH="0" baseline="0" noProof="0" dirty="0">
              <a:ln>
                <a:noFill/>
              </a:ln>
              <a:solidFill>
                <a:srgbClr val="004B88"/>
              </a:solidFill>
              <a:effectLst/>
              <a:uLnTx/>
              <a:uFillTx/>
              <a:latin typeface="Open Sans"/>
              <a:ea typeface="Open Sans"/>
              <a:cs typeface="Segoe UI"/>
              <a:sym typeface="Arial"/>
            </a:endParaRPr>
          </a:p>
        </p:txBody>
      </p:sp>
    </p:spTree>
    <p:extLst>
      <p:ext uri="{BB962C8B-B14F-4D97-AF65-F5344CB8AC3E}">
        <p14:creationId xmlns:p14="http://schemas.microsoft.com/office/powerpoint/2010/main" val="4014413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BB69"/>
        </a:solidFill>
        <a:effectLst/>
      </p:bgPr>
    </p:bg>
    <p:spTree>
      <p:nvGrpSpPr>
        <p:cNvPr id="1" name="">
          <a:extLst>
            <a:ext uri="{FF2B5EF4-FFF2-40B4-BE49-F238E27FC236}">
              <a16:creationId xmlns:a16="http://schemas.microsoft.com/office/drawing/2014/main" id="{E1574000-7198-77D9-318D-B77582EE9D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03F7A0-4EC0-AB1C-9910-B059BF93B0D8}"/>
              </a:ext>
            </a:extLst>
          </p:cNvPr>
          <p:cNvSpPr>
            <a:spLocks noGrp="1"/>
          </p:cNvSpPr>
          <p:nvPr>
            <p:ph type="title"/>
          </p:nvPr>
        </p:nvSpPr>
        <p:spPr>
          <a:xfrm>
            <a:off x="641154" y="241989"/>
            <a:ext cx="6305607" cy="2380964"/>
          </a:xfrm>
        </p:spPr>
        <p:txBody>
          <a:bodyPr>
            <a:noAutofit/>
          </a:bodyPr>
          <a:lstStyle/>
          <a:p>
            <a:pPr algn="l"/>
            <a:r>
              <a:rPr lang="en-GB" sz="4000" b="1">
                <a:solidFill>
                  <a:schemeClr val="tx2">
                    <a:lumMod val="75000"/>
                  </a:schemeClr>
                </a:solidFill>
                <a:ea typeface="Calibri"/>
                <a:cs typeface="Calibri"/>
              </a:rPr>
              <a:t>The Benefit Cap </a:t>
            </a:r>
            <a:endParaRPr lang="en-GB" sz="4000" b="1" dirty="0">
              <a:solidFill>
                <a:schemeClr val="tx2">
                  <a:lumMod val="75000"/>
                </a:schemeClr>
              </a:solidFill>
              <a:ea typeface="Calibri"/>
              <a:cs typeface="Calibri"/>
            </a:endParaRPr>
          </a:p>
        </p:txBody>
      </p:sp>
      <p:pic>
        <p:nvPicPr>
          <p:cNvPr id="4" name="Picture 3">
            <a:extLst>
              <a:ext uri="{FF2B5EF4-FFF2-40B4-BE49-F238E27FC236}">
                <a16:creationId xmlns:a16="http://schemas.microsoft.com/office/drawing/2014/main" id="{41721341-0267-FF6A-02CC-7C9F51E9C1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3073" y="4137283"/>
            <a:ext cx="2008412" cy="730542"/>
          </a:xfrm>
          <a:prstGeom prst="rect">
            <a:avLst/>
          </a:prstGeom>
        </p:spPr>
      </p:pic>
    </p:spTree>
    <p:extLst>
      <p:ext uri="{BB962C8B-B14F-4D97-AF65-F5344CB8AC3E}">
        <p14:creationId xmlns:p14="http://schemas.microsoft.com/office/powerpoint/2010/main" val="724773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54533" y="33469"/>
            <a:ext cx="6595810" cy="864096"/>
          </a:xfrm>
          <a:prstGeom prst="rect">
            <a:avLst/>
          </a:prstGeom>
        </p:spPr>
        <p:txBody>
          <a:bodyPr vert="horz" lIns="5400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000" b="1">
              <a:solidFill>
                <a:srgbClr val="5748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p:cNvSpPr txBox="1">
            <a:spLocks/>
          </p:cNvSpPr>
          <p:nvPr/>
        </p:nvSpPr>
        <p:spPr>
          <a:xfrm>
            <a:off x="1045141" y="872446"/>
            <a:ext cx="3292834" cy="2185358"/>
          </a:xfrm>
          <a:prstGeom prst="rect">
            <a:avLst/>
          </a:prstGeom>
        </p:spPr>
        <p:txBody>
          <a:bodyPr vert="horz" lIns="68580" tIns="34290" rIns="68580" bIns="34290" numCol="1" spcCol="36000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0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650"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marL="257175" indent="-257175" algn="l">
              <a:buClr>
                <a:srgbClr val="005742"/>
              </a:buClr>
              <a:buSzPct val="120000"/>
              <a:buFont typeface="Arial" panose="020B0604020202020204" pitchFamily="34" charset="0"/>
              <a:buChar char="•"/>
            </a:pPr>
            <a:endParaRPr lang="en-GB" sz="1500"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1575" b="1" dirty="0">
              <a:solidFill>
                <a:srgbClr val="00574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4396481" y="4220551"/>
            <a:ext cx="3510390" cy="427260"/>
          </a:xfrm>
          <a:prstGeom prst="rect">
            <a:avLst/>
          </a:prstGeom>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300">
              <a:solidFill>
                <a:srgbClr val="005742"/>
              </a:solidFill>
              <a:latin typeface="Open Sans Extrabold"/>
              <a:ea typeface="Open Sans Extrabold" panose="020B0906030804020204" pitchFamily="34" charset="0"/>
              <a:cs typeface="Open Sans Extrabold" panose="020B0906030804020204" pitchFamily="34" charset="0"/>
            </a:endParaRPr>
          </a:p>
        </p:txBody>
      </p:sp>
      <p:sp>
        <p:nvSpPr>
          <p:cNvPr id="10" name="Title 1"/>
          <p:cNvSpPr txBox="1">
            <a:spLocks/>
          </p:cNvSpPr>
          <p:nvPr/>
        </p:nvSpPr>
        <p:spPr>
          <a:xfrm>
            <a:off x="857250" y="3111810"/>
            <a:ext cx="7429500" cy="70207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4000"/>
              </a:lnSpc>
            </a:pPr>
            <a:endParaRPr lang="en-GB" sz="1800" b="1">
              <a:solidFill>
                <a:srgbClr val="57486B"/>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Content Placeholder 5"/>
          <p:cNvSpPr>
            <a:spLocks noGrp="1"/>
          </p:cNvSpPr>
          <p:nvPr>
            <p:ph idx="1"/>
          </p:nvPr>
        </p:nvSpPr>
        <p:spPr>
          <a:xfrm>
            <a:off x="486251" y="1145947"/>
            <a:ext cx="8153739" cy="3997553"/>
          </a:xfrm>
          <a:ln>
            <a:noFill/>
          </a:ln>
        </p:spPr>
        <p:txBody>
          <a:bodyPr vert="horz" lIns="91440" tIns="45720" rIns="91440" bIns="45720" rtlCol="0" anchor="t">
            <a:normAutofit fontScale="77500" lnSpcReduction="20000"/>
          </a:bodyPr>
          <a:lstStyle/>
          <a:p>
            <a:pPr marL="0" indent="0">
              <a:spcBef>
                <a:spcPts val="1400"/>
              </a:spcBef>
              <a:buNone/>
            </a:pPr>
            <a:r>
              <a:rPr lang="en-US" i="1" dirty="0">
                <a:solidFill>
                  <a:schemeClr val="accent1">
                    <a:lumMod val="75000"/>
                  </a:schemeClr>
                </a:solidFill>
              </a:rPr>
              <a:t>The benefit cap is a limit on the total amount of benefits you can get. It applies to most people aged 16 or over who have not reached </a:t>
            </a:r>
            <a:r>
              <a:rPr lang="en-US" i="1" dirty="0">
                <a:solidFill>
                  <a:schemeClr val="accent1">
                    <a:lumMod val="75000"/>
                  </a:schemeClr>
                </a:solidFill>
                <a:hlinkClick r:id="rId3">
                  <a:extLst>
                    <a:ext uri="{A12FA001-AC4F-418D-AE19-62706E023703}">
                      <ahyp:hlinkClr xmlns:ahyp="http://schemas.microsoft.com/office/drawing/2018/hyperlinkcolor" val="tx"/>
                    </a:ext>
                  </a:extLst>
                </a:hlinkClick>
              </a:rPr>
              <a:t>State Pension age</a:t>
            </a:r>
            <a:r>
              <a:rPr lang="en-US" i="1" dirty="0">
                <a:solidFill>
                  <a:schemeClr val="accent1">
                    <a:lumMod val="75000"/>
                  </a:schemeClr>
                </a:solidFill>
              </a:rPr>
              <a:t>.</a:t>
            </a:r>
          </a:p>
          <a:p>
            <a:pPr marL="0" indent="0">
              <a:spcBef>
                <a:spcPts val="1400"/>
              </a:spcBef>
              <a:buNone/>
            </a:pPr>
            <a:endParaRPr lang="en-US" sz="2300" dirty="0"/>
          </a:p>
          <a:p>
            <a:pPr lvl="5"/>
            <a:r>
              <a:rPr lang="en-US" sz="2300" dirty="0">
                <a:solidFill>
                  <a:schemeClr val="tx2">
                    <a:lumMod val="75000"/>
                  </a:schemeClr>
                </a:solidFill>
              </a:rPr>
              <a:t>Universal Credit</a:t>
            </a:r>
          </a:p>
          <a:p>
            <a:pPr lvl="5"/>
            <a:r>
              <a:rPr lang="en-US" sz="2300" dirty="0">
                <a:solidFill>
                  <a:schemeClr val="tx2">
                    <a:lumMod val="75000"/>
                  </a:schemeClr>
                </a:solidFill>
              </a:rPr>
              <a:t>Bereavement Allowance</a:t>
            </a:r>
          </a:p>
          <a:p>
            <a:pPr lvl="5"/>
            <a:r>
              <a:rPr lang="en-US" sz="2300" dirty="0">
                <a:solidFill>
                  <a:schemeClr val="tx2">
                    <a:lumMod val="75000"/>
                  </a:schemeClr>
                </a:solidFill>
              </a:rPr>
              <a:t>Child Benefit</a:t>
            </a:r>
          </a:p>
          <a:p>
            <a:pPr lvl="5"/>
            <a:r>
              <a:rPr lang="en-US" sz="2300" dirty="0">
                <a:solidFill>
                  <a:schemeClr val="tx2">
                    <a:lumMod val="75000"/>
                  </a:schemeClr>
                </a:solidFill>
              </a:rPr>
              <a:t>Employment and Support Allowance</a:t>
            </a:r>
          </a:p>
          <a:p>
            <a:pPr lvl="5"/>
            <a:r>
              <a:rPr lang="en-US" sz="2300" dirty="0">
                <a:solidFill>
                  <a:schemeClr val="tx2">
                    <a:lumMod val="75000"/>
                  </a:schemeClr>
                </a:solidFill>
              </a:rPr>
              <a:t>Housing Benefit</a:t>
            </a:r>
          </a:p>
          <a:p>
            <a:pPr lvl="5"/>
            <a:r>
              <a:rPr lang="en-US" sz="2300" dirty="0">
                <a:solidFill>
                  <a:schemeClr val="tx2">
                    <a:lumMod val="75000"/>
                  </a:schemeClr>
                </a:solidFill>
              </a:rPr>
              <a:t>Incapacity Benefit</a:t>
            </a:r>
          </a:p>
          <a:p>
            <a:pPr lvl="5"/>
            <a:r>
              <a:rPr lang="en-US" sz="2300" dirty="0">
                <a:solidFill>
                  <a:schemeClr val="tx2">
                    <a:lumMod val="75000"/>
                  </a:schemeClr>
                </a:solidFill>
              </a:rPr>
              <a:t>Income Support</a:t>
            </a:r>
          </a:p>
          <a:p>
            <a:pPr lvl="5"/>
            <a:r>
              <a:rPr lang="en-US" sz="2300" dirty="0">
                <a:solidFill>
                  <a:schemeClr val="tx2">
                    <a:lumMod val="75000"/>
                  </a:schemeClr>
                </a:solidFill>
              </a:rPr>
              <a:t>Jobseeker’s Allowance</a:t>
            </a:r>
          </a:p>
          <a:p>
            <a:pPr lvl="5"/>
            <a:r>
              <a:rPr lang="en-US" sz="2300" dirty="0">
                <a:solidFill>
                  <a:schemeClr val="tx2">
                    <a:lumMod val="75000"/>
                  </a:schemeClr>
                </a:solidFill>
              </a:rPr>
              <a:t>Maternity Allowance</a:t>
            </a:r>
          </a:p>
          <a:p>
            <a:pPr lvl="5"/>
            <a:r>
              <a:rPr lang="en-US" sz="2300" dirty="0">
                <a:solidFill>
                  <a:schemeClr val="tx2">
                    <a:lumMod val="75000"/>
                  </a:schemeClr>
                </a:solidFill>
              </a:rPr>
              <a:t>Severe Disablement Allowance</a:t>
            </a:r>
          </a:p>
          <a:p>
            <a:pPr lvl="5"/>
            <a:r>
              <a:rPr lang="en-US" sz="2300" dirty="0">
                <a:solidFill>
                  <a:schemeClr val="tx2">
                    <a:lumMod val="75000"/>
                  </a:schemeClr>
                </a:solidFill>
              </a:rPr>
              <a:t>Widowed Parent’s Allowance</a:t>
            </a:r>
            <a:endParaRPr lang="en-GB" sz="2600" i="1"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p:cNvSpPr/>
          <p:nvPr/>
        </p:nvSpPr>
        <p:spPr>
          <a:xfrm>
            <a:off x="917942" y="218210"/>
            <a:ext cx="7308116" cy="864096"/>
          </a:xfrm>
          <a:prstGeom prst="rect">
            <a:avLst/>
          </a:prstGeom>
          <a:solidFill>
            <a:srgbClr val="FCB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tx2"/>
                </a:solidFill>
                <a:latin typeface="Open Sans" pitchFamily="2" charset="0"/>
                <a:ea typeface="Open Sans" pitchFamily="2" charset="0"/>
                <a:cs typeface="Open Sans" pitchFamily="2" charset="0"/>
              </a:rPr>
              <a:t>Definition</a:t>
            </a:r>
          </a:p>
        </p:txBody>
      </p:sp>
      <p:sp>
        <p:nvSpPr>
          <p:cNvPr id="2" name="Oval 1">
            <a:extLst>
              <a:ext uri="{FF2B5EF4-FFF2-40B4-BE49-F238E27FC236}">
                <a16:creationId xmlns:a16="http://schemas.microsoft.com/office/drawing/2014/main" id="{4E10D2E2-3D0F-5878-6E74-1E0652D2488E}"/>
              </a:ext>
            </a:extLst>
          </p:cNvPr>
          <p:cNvSpPr/>
          <p:nvPr/>
        </p:nvSpPr>
        <p:spPr>
          <a:xfrm>
            <a:off x="2259821" y="2564350"/>
            <a:ext cx="1622066" cy="37818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73B8C015-2315-7FD1-339D-B13BBED7E119}"/>
              </a:ext>
            </a:extLst>
          </p:cNvPr>
          <p:cNvPicPr>
            <a:picLocks noChangeAspect="1"/>
          </p:cNvPicPr>
          <p:nvPr/>
        </p:nvPicPr>
        <p:blipFill>
          <a:blip r:embed="rId4"/>
          <a:stretch>
            <a:fillRect/>
          </a:stretch>
        </p:blipFill>
        <p:spPr>
          <a:xfrm>
            <a:off x="6852494" y="3630092"/>
            <a:ext cx="1805255" cy="1180917"/>
          </a:xfrm>
          <a:prstGeom prst="rect">
            <a:avLst/>
          </a:prstGeom>
        </p:spPr>
      </p:pic>
    </p:spTree>
    <p:extLst>
      <p:ext uri="{BB962C8B-B14F-4D97-AF65-F5344CB8AC3E}">
        <p14:creationId xmlns:p14="http://schemas.microsoft.com/office/powerpoint/2010/main" val="331059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1_Cover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nd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ontent pages">
  <a:themeElements>
    <a:clrScheme name="Citizens Advice colour palette">
      <a:dk1>
        <a:srgbClr val="004B88"/>
      </a:dk1>
      <a:lt1>
        <a:srgbClr val="FFFFFF"/>
      </a:lt1>
      <a:dk2>
        <a:srgbClr val="004B88"/>
      </a:dk2>
      <a:lt2>
        <a:srgbClr val="FCBB69"/>
      </a:lt2>
      <a:accent1>
        <a:srgbClr val="57486B"/>
      </a:accent1>
      <a:accent2>
        <a:srgbClr val="A6D6AE"/>
      </a:accent2>
      <a:accent3>
        <a:srgbClr val="006278"/>
      </a:accent3>
      <a:accent4>
        <a:srgbClr val="FCCEBA"/>
      </a:accent4>
      <a:accent5>
        <a:srgbClr val="005742"/>
      </a:accent5>
      <a:accent6>
        <a:srgbClr val="C2BDDE"/>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Content pages">
  <a:themeElements>
    <a:clrScheme name="Citizens Advice colour palette">
      <a:dk1>
        <a:srgbClr val="004B88"/>
      </a:dk1>
      <a:lt1>
        <a:srgbClr val="FFFFFF"/>
      </a:lt1>
      <a:dk2>
        <a:srgbClr val="004B88"/>
      </a:dk2>
      <a:lt2>
        <a:srgbClr val="FCBB69"/>
      </a:lt2>
      <a:accent1>
        <a:srgbClr val="57486B"/>
      </a:accent1>
      <a:accent2>
        <a:srgbClr val="A6D6AE"/>
      </a:accent2>
      <a:accent3>
        <a:srgbClr val="006278"/>
      </a:accent3>
      <a:accent4>
        <a:srgbClr val="FCCEBA"/>
      </a:accent4>
      <a:accent5>
        <a:srgbClr val="005742"/>
      </a:accent5>
      <a:accent6>
        <a:srgbClr val="C2BDDE"/>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ustom Design">
  <a:themeElements>
    <a:clrScheme name="Citizens Advice colour palette">
      <a:dk1>
        <a:srgbClr val="004B88"/>
      </a:dk1>
      <a:lt1>
        <a:srgbClr val="FFFFFF"/>
      </a:lt1>
      <a:dk2>
        <a:srgbClr val="004B88"/>
      </a:dk2>
      <a:lt2>
        <a:srgbClr val="FCBB69"/>
      </a:lt2>
      <a:accent1>
        <a:srgbClr val="57486B"/>
      </a:accent1>
      <a:accent2>
        <a:srgbClr val="A6D6AE"/>
      </a:accent2>
      <a:accent3>
        <a:srgbClr val="006278"/>
      </a:accent3>
      <a:accent4>
        <a:srgbClr val="FCCEBA"/>
      </a:accent4>
      <a:accent5>
        <a:srgbClr val="005742"/>
      </a:accent5>
      <a:accent6>
        <a:srgbClr val="C2BDDE"/>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7931CBFD98774193548D16A7B50955" ma:contentTypeVersion="20" ma:contentTypeDescription="Create a new document." ma:contentTypeScope="" ma:versionID="dbd953cb27cefc63938be109f4bb089c">
  <xsd:schema xmlns:xsd="http://www.w3.org/2001/XMLSchema" xmlns:xs="http://www.w3.org/2001/XMLSchema" xmlns:p="http://schemas.microsoft.com/office/2006/metadata/properties" xmlns:ns2="1262ff01-654c-440a-8fc0-a92151655632" xmlns:ns3="fa3217b7-54d1-4729-9f29-79051f971f85" targetNamespace="http://schemas.microsoft.com/office/2006/metadata/properties" ma:root="true" ma:fieldsID="34bc113acbc91bbfc0be0a872e9ea526" ns2:_="" ns3:_="">
    <xsd:import namespace="1262ff01-654c-440a-8fc0-a92151655632"/>
    <xsd:import namespace="fa3217b7-54d1-4729-9f29-79051f971f8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SearchProperties" minOccurs="0"/>
                <xsd:element ref="ns2:MediaServiceObjectDetectorVersions" minOccurs="0"/>
                <xsd:element ref="ns2:Dateand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62ff01-654c-440a-8fc0-a921516556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_Flow_SignoffStatus" ma:index="20" nillable="true" ma:displayName="Sign-off status" ma:internalName="Sign_x002d_off_x0020_status">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3cccb91-e698-4839-84d0-dd710aa632fe"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Dateandtime" ma:index="26" nillable="true" ma:displayName="Date and time" ma:format="DateOnly" ma:internalName="Dateandtim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a3217b7-54d1-4729-9f29-79051f971f8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e92697b-0fbf-46e9-9337-ece848855a29}" ma:internalName="TaxCatchAll" ma:showField="CatchAllData" ma:web="fa3217b7-54d1-4729-9f29-79051f971f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a3217b7-54d1-4729-9f29-79051f971f85" xsi:nil="true"/>
    <lcf76f155ced4ddcb4097134ff3c332f xmlns="1262ff01-654c-440a-8fc0-a92151655632">
      <Terms xmlns="http://schemas.microsoft.com/office/infopath/2007/PartnerControls"/>
    </lcf76f155ced4ddcb4097134ff3c332f>
    <_Flow_SignoffStatus xmlns="1262ff01-654c-440a-8fc0-a92151655632" xsi:nil="true"/>
    <Dateandtime xmlns="1262ff01-654c-440a-8fc0-a92151655632" xsi:nil="true"/>
    <SharedWithUsers xmlns="fa3217b7-54d1-4729-9f29-79051f971f85">
      <UserInfo>
        <DisplayName/>
        <AccountId xsi:nil="true"/>
        <AccountType/>
      </UserInfo>
    </SharedWithUsers>
  </documentManagement>
</p:properties>
</file>

<file path=customXml/itemProps1.xml><?xml version="1.0" encoding="utf-8"?>
<ds:datastoreItem xmlns:ds="http://schemas.openxmlformats.org/officeDocument/2006/customXml" ds:itemID="{2CD5CB22-7088-4AE2-A24F-64957DDBC4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62ff01-654c-440a-8fc0-a92151655632"/>
    <ds:schemaRef ds:uri="fa3217b7-54d1-4729-9f29-79051f971f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6749D05-D38E-4305-8339-BC10E54EEC1B}">
  <ds:schemaRefs>
    <ds:schemaRef ds:uri="http://schemas.microsoft.com/sharepoint/v3/contenttype/forms"/>
  </ds:schemaRefs>
</ds:datastoreItem>
</file>

<file path=customXml/itemProps3.xml><?xml version="1.0" encoding="utf-8"?>
<ds:datastoreItem xmlns:ds="http://schemas.openxmlformats.org/officeDocument/2006/customXml" ds:itemID="{4CD312E4-0860-444B-9EFB-0FF83B9C0E02}">
  <ds:schemaRefs>
    <ds:schemaRef ds:uri="http://schemas.microsoft.com/office/infopath/2007/PartnerControls"/>
    <ds:schemaRef ds:uri="http://schemas.microsoft.com/office/2006/metadata/properties"/>
    <ds:schemaRef ds:uri="http://www.w3.org/XML/1998/namespace"/>
    <ds:schemaRef ds:uri="http://purl.org/dc/elements/1.1/"/>
    <ds:schemaRef ds:uri="http://purl.org/dc/terms/"/>
    <ds:schemaRef ds:uri="1262ff01-654c-440a-8fc0-a92151655632"/>
    <ds:schemaRef ds:uri="http://purl.org/dc/dcmitype/"/>
    <ds:schemaRef ds:uri="http://schemas.microsoft.com/office/2006/documentManagement/types"/>
    <ds:schemaRef ds:uri="http://schemas.openxmlformats.org/package/2006/metadata/core-properties"/>
    <ds:schemaRef ds:uri="fa3217b7-54d1-4729-9f29-79051f971f85"/>
  </ds:schemaRefs>
</ds:datastoreItem>
</file>

<file path=docProps/app.xml><?xml version="1.0" encoding="utf-8"?>
<Properties xmlns="http://schemas.openxmlformats.org/officeDocument/2006/extended-properties" xmlns:vt="http://schemas.openxmlformats.org/officeDocument/2006/docPropsVTypes">
  <TotalTime>1683</TotalTime>
  <Words>1451</Words>
  <Application>Microsoft Office PowerPoint</Application>
  <PresentationFormat>On-screen Show (16:9)</PresentationFormat>
  <Paragraphs>295</Paragraphs>
  <Slides>31</Slides>
  <Notes>27</Notes>
  <HiddenSlides>0</HiddenSlides>
  <MMClips>0</MMClips>
  <ScaleCrop>false</ScaleCrop>
  <HeadingPairs>
    <vt:vector size="4" baseType="variant">
      <vt:variant>
        <vt:lpstr>Theme</vt:lpstr>
      </vt:variant>
      <vt:variant>
        <vt:i4>8</vt:i4>
      </vt:variant>
      <vt:variant>
        <vt:lpstr>Slide Titles</vt:lpstr>
      </vt:variant>
      <vt:variant>
        <vt:i4>31</vt:i4>
      </vt:variant>
    </vt:vector>
  </HeadingPairs>
  <TitlesOfParts>
    <vt:vector size="39" baseType="lpstr">
      <vt:lpstr>1_Cover slides</vt:lpstr>
      <vt:lpstr>Content slides</vt:lpstr>
      <vt:lpstr>1_End slides</vt:lpstr>
      <vt:lpstr>Office Theme</vt:lpstr>
      <vt:lpstr>1_Content pages</vt:lpstr>
      <vt:lpstr>1_Content pages</vt:lpstr>
      <vt:lpstr>Office Theme</vt:lpstr>
      <vt:lpstr>Custom Design</vt:lpstr>
      <vt:lpstr>Advice First Aid Bitesize: The Benefit Cap    3.3.26</vt:lpstr>
      <vt:lpstr>PowerPoint Presentation</vt:lpstr>
      <vt:lpstr>PowerPoint Presentation</vt:lpstr>
      <vt:lpstr>PowerPoint Presentation</vt:lpstr>
      <vt:lpstr>Who are Citizens Advice Wandsworth?</vt:lpstr>
      <vt:lpstr>PowerPoint Presentation</vt:lpstr>
      <vt:lpstr>How to contact CAW</vt:lpstr>
      <vt:lpstr>The Benefit Cap </vt:lpstr>
      <vt:lpstr>PowerPoint Presentation</vt:lpstr>
      <vt:lpstr>PowerPoint Presentation</vt:lpstr>
      <vt:lpstr>PowerPoint Presentation</vt:lpstr>
      <vt:lpstr>The Benefit Cap</vt:lpstr>
      <vt:lpstr>PowerPoint Presentation</vt:lpstr>
      <vt:lpstr>PowerPoint Presentation</vt:lpstr>
      <vt:lpstr>PowerPoint Presentation</vt:lpstr>
      <vt:lpstr>PowerPoint Presentation</vt:lpstr>
      <vt:lpstr>Impact of Benefit Cap on Housing </vt:lpstr>
      <vt:lpstr>PowerPoint Presentation</vt:lpstr>
      <vt:lpstr>PowerPoint Presentation</vt:lpstr>
      <vt:lpstr>   Exemptions from the Benefit Cap    </vt:lpstr>
      <vt:lpstr>PowerPoint Presentation</vt:lpstr>
      <vt:lpstr>PowerPoint Presentation</vt:lpstr>
      <vt:lpstr>PowerPoint Presentation</vt:lpstr>
      <vt:lpstr>PowerPoint Presentation</vt:lpstr>
      <vt:lpstr>PowerPoint Presentation</vt:lpstr>
      <vt:lpstr>   Help with the Benefit Cap   </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Advice First Aid  Immigration: The Basics   05th June 2025</dc:title>
  <dc:creator>Beth Rattigan</dc:creator>
  <cp:lastModifiedBy>Natasha Cross</cp:lastModifiedBy>
  <cp:revision>207</cp:revision>
  <dcterms:modified xsi:type="dcterms:W3CDTF">2026-03-16T16:50:44Z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0x0101001E7931CBFD98774193548D16A7B50955</vt:lpwstr>
  </property>
  <property fmtid="{D5CDD505-2E9C-101B-9397-08002B2CF9AE}" pid="3" name="MediaServiceImageTags">
    <vt:lpwstr/>
  </property>
  <property fmtid="{D5CDD505-2E9C-101B-9397-08002B2CF9AE}" pid="4" name="Order">
    <vt:r8>27100</vt:r8>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